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5:46.7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197 823,'51'0,"1"-2,-1-3,0-1,87-24,-67 4,0-4,83-49,-150 77,76-51,-62 39,1 1,0 0,24-10,197-106,-193 102,137-59,-129 63,97-55,-132 67,0 0,0 2,1 0,0 2,1 0,22-4,135-15,-156 24,339-34,-153 20,-19 2,74-6,294 16,-278 7,51 7,-264-4,0 3,127 35,116 24,-171-43,-102-17,-1 2,0 1,-1 2,-1 1,0 2,-1 1,0 1,-2 2,35 29,194 145,-197-153,2-2,91 39,-122-65,0 2,-2 2,0 1,0 1,-2 2,0 1,38 38,-50-43,-2 1,0 0,-1 1,-1 1,0 1,-2 0,11 25,6 38,31 141,-5-9,-7-37,-7 2,20 223,-55-355,42 628,-49-640,1 29,-2 0,-13 66,-14 105,9-70,17-128,-3-1,-1-1,-2 1,-2-1,-1 0,-31 62,-50 85,66-123,-4 0,-2-2,-3-1,-52 64,50-79,-2-1,-69 55,64-62,-2 0,2 2,-56 59,-133 146,-274 218,448-410,-121 76,146-106,0-2,-1-1,-1-2,-1-1,-55 12,71-21,-32 7,0-3,-74 5,-47 4,-7 2,-68-21,-316-41,86 4,471 38,-42-3,0-3,1-1,-1-3,1-2,1-2,1-2,0-2,-72-40,-134-96,234 141,-114-89,51 36,-57-37,-220-122,315 200,1-1,1-3,1-1,2-2,-54-57,86 81,-225-247,170 179,-80-125,111 149,2-1,3-1,2-1,-30-98,-56-399,44-9,63 529,-21-234,11 0,12-1,64-526,-59 768,-1 0,-2 0,0 0,-6-34,4 38,2 11,1 0,0 0,0 0,1 1,0-1,0 1,1-1,1 1,0 0,0 0,0 0,10-12,-5 7,0 1,2 0,0 0,0 1,1 0,20-15,2 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7:40.0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5:52.05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1491 163,'-7'1,"1"0,-1 1,1-1,0 2,0-1,0 1,0-1,0 2,-8 4,-21 11,-25 2,-66 13,-24 9,115-31,-1-1,1-1,-70 8,52-11,0 3,1 2,-68 25,102-31,7-2,1 1,-1 0,1 1,0 0,1 0,-1 1,-14 14,-55 64,67-71,-16 21,-27 46,13-18,22-32,2 2,-21 50,-5 10,26-62,3 1,0 1,2 0,2 0,1 1,1 1,2-1,1 2,2-1,1 36,8 361,-3-406,0 0,2-1,0 0,2 0,1 0,1-1,1 0,12 24,-14-38,-1-1,2 1,-1-1,1-1,0 1,1-1,0-1,11 8,14 13,149 153,-137-133,-33-35,10 12,1-2,2 0,35 24,-42-33,-1 1,0 1,-1 1,0 0,16 24,-17-21,0-1,2 0,0-1,25 18,-28-26,104 67,-103-68,1-2,-1 0,2 0,-1-2,33 7,138 22,94 13,-162-31,-37-4,91 1,-98-12,479-4,-534 2,-1-1,1-1,-1-1,0 0,0-2,-1 0,0-1,0-1,31-18,-28 11,-1 0,-1-1,0-1,-1-1,-1-1,-1 0,17-26,-6 8,-2-1,-2-1,-2-1,-1-1,-2-1,-2-1,14-57,-10 15,80-406,-81 337,2-276,-23 412,-1 0,-1-1,0 2,-1-1,-1 0,-1 1,0 0,-17-31,-5-1,-54-68,11 18,70 97,-119-172,95 142,-2 1,-1 1,-37-30,24 30,-81-46,-17-12,69 33,20 16,-107-66,117 84,-80-31,98 44,-1 2,1 1,-2 1,1 0,-35 1,30 1,0 2,0 1,0 1,0 1,0 2,1 1,-1 1,-31 12,30-5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6:03.3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983 142,'634'0,"-568"3,83 14,-81-7,76 1,-114-10,0 1,0 2,-1 0,0 2,0 2,50 19,-59-21,1 0,0-1,0-2,29 3,-27-4,0 1,42 11,-56-12,-1 2,1-1,-1 1,0 0,-1 1,1 0,-1 0,0 1,0 0,0 0,6 9,4 6,-1 2,-1 0,-1 1,19 45,32 112,-18-45,-19-58,-4 1,-3 0,-3 2,-4 0,4 95,-14 424,-16-493,-5 0,-36 122,41-182,6-25,-1 1,-1-2,-1 1,-1-1,-1 0,-1-1,0-1,-2 0,0 0,-1-2,-1 0,0 0,-1-2,-1 0,-1-1,0 0,-1-2,0 0,-1-2,0 0,0-1,-27 7,-4-2,-1-2,0-2,-102 5,-170-16,132-4,54 7,-154-4,232-7,0-2,1-2,-65-25,89 27,15 4,1-1,1-1,0-1,0-1,1 0,0-1,1-1,1-1,-17-17,-15-21,-59-82,34 40,50 62,-21-35,-18-27,6 29,39 48,2-1,-1-1,2 0,1-1,1 0,-13-27,23 41,-33-81,-26-104,44 128,-35-171,48 205,1 0,1 0,2-1,1 1,1 0,6-32,-2 43,0 0,1 0,0 1,2-1,12-19,-8 16,-2 0,14-36,-13 25,2 2,1 0,1 1,2 0,1 1,1 1,1 1,33-31,-3 13,-42 37,-1 1,1-1,-1-1,-1 1,1-2,-1 1,9-15,43-98,-47 90,2 1,1 0,1 1,1 1,2 1,24-28,-2 15,1 1,65-45,-64 51,-23 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6:08.94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1,'1916'0,"-1883"0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6:14.2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0,'861'0,"-829"3,0 1,-1 1,1 2,-1 1,57 23,-48-16,1-2,62 12,-29-18,0-3,84-6,-34-1,-115 3,0 0,0-1,0 0,17-4,-22 4,-1 0,0 0,-1-1,1 1,0-1,0 0,0 1,-1-1,1 0,-1-1,0 1,0 0,1-1,-2 1,1-1,0 0,2-3,5-18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6:47.56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66 580,'-7'8,"1"0,-1 1,1-1,1 1,-1 0,2 1,-1-1,1 1,1 0,0 0,0 0,1 0,0 1,0 14,1-12,1 0,1-1,0 1,0 0,1-1,1 1,0-1,1 0,0 0,1 0,9 16,59 92,131 162,-161-228,61 69,-75-92,2-1,0-2,2-1,2-1,0-3,1 0,1-2,1-2,1-2,54 17,-86-32,49 16,2-2,-1-3,2-3,61 4,503-13,-280-4,3193 3,-3474-4,-1-3,0-3,85-24,-137 32,1-1,-1 0,0-1,0 0,0 0,0-1,-1 0,0-1,9-7,-4 1,-2 0,1-1,-2-1,15-22,5-11,-3-2,-1-1,35-99,-58 141,8-26,27-60,-33 84,1 0,0 1,1 0,0-1,0 2,1-1,0 1,0 0,18-12,15-6,-1 1,36-30,-64 44,0 1,-1-2,0 0,-1 0,0-1,14-25,-9 13,-2-1,-1 0,0-1,-3 0,11-43,-11 20,1 2,3-1,2 1,3 1,34-67,-45 103,1 0,1 1,0 1,0-1,20-13,21-23,-27 17,-1-1,-1-2,29-60,-34 60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6:51.9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5194 4887,'-20'-39,"2"-1,1-1,2 0,2-1,2-1,1 0,3-1,-4-86,12-361,2 146,0 302,1-1,3 1,16-61,11-69,18-187,7-65,-40 222,16-369,-33 503,16-88,-10 97,-2 0,-2-75,-3 132,-1 0,0-1,-1 1,1 0,-1-1,1 1,-1 0,0 0,0 0,0 0,-1-1,1 1,-1 1,0-1,1 0,-1 0,0 1,-1-1,1 1,0 0,-1-1,0 1,1 0,-1 1,-6-4,2 3,0 0,-1 1,1 0,-1 0,1 0,-1 1,0 0,1 1,-1 0,-9 2,-6 0,0 0,0-2,0-1,-1 0,1-2,0-1,0-1,-31-8,10-3,1-2,1-1,-51-30,18-2,-9-4,-4 9,3-5,-81-60,128 77,1-2,-53-63,0 0,72 82,0 0,-1 1,0 1,-1 1,-27-13,-109-40,47 22,-92-45,169 75,1 1,-2 2,1 1,-1 1,-1 2,0 2,0 0,-39 2,-266 7,241 2,-141 28,144-18,-173 7,-100-24,140-2,95 4,-161 22,-20 30,273-44,0 1,-70 29,77-25,-1-2,-1-1,1-2,-44 5,-113-11,149-3,9-1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6:56.1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2509 117,'-39'-1,"1"-1,0-2,-56-12,-13-5,-153-9,102 9,-11 0,157 21,1 0,-1 1,0 0,1 1,-1 0,1 1,-19 7,-75 41,74-33,-48 17,17-16,-1-3,-1-3,0-2,-1-3,-101-1,140-6,1 2,-1 1,0 2,1 0,-28 11,21-6,0-2,-44 7,62-15,1 1,0 1,0 0,0 0,0 2,1-1,0 2,0 0,0 0,0 1,1 0,1 1,-1 1,1 0,0 0,1 0,0 1,-10 16,0 1,1 0,1 2,1 0,2 1,1 0,2 1,0 0,-9 52,9-15,3 0,2 1,5 76,-1-111,-1 1,-1 0,-2-1,-2 0,-16 46,24-78,-12 49,3 0,2 0,3 1,2 0,6 87,16-8,-12-91,5 62,-12 15,-2-71,2-1,2 0,1 1,18 72,5-24,-4 2,19 189,-43-297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9T21:57:04.57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0,'0'740,"2"-705,1 0,11 47,-6-40,3 45,8 87,2 16,-19-116,20 214,-13-203,-3 1,-7 94,3 60,3-207,1 0,1 0,19 54,1 1,26 65,-36-112,-3 0,19 83,-29-99,1 0,1 0,1-1,11 25,-14-39,1 0,0-1,1 0,0 0,0-1,1 1,0-1,1-1,-1 0,2 0,-1 0,12 7,-14-11,-1 1,1 0,-1 0,0 0,0 1,5 6,4 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4E50-E244-EA13-52AD-6908BF6F5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FBC84-8737-5959-487A-D8E344C04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F8A0-6E72-69BA-8BB4-C9122747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FE3DC-81A8-E43A-FC77-CCEC7843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090B9-6332-B6F7-3833-D2D84E38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1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DD565-D4E6-C780-679D-2741CCCB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D2A19-529D-2B37-2451-B87D68BB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1BA98-2288-CC43-6DA6-5CEB3A4D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C3C1F-8DB6-FCD3-44CC-AF007E9A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2E49-3DDB-2D03-DC6A-C2F56C0C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1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F69D7E-90C1-095F-A2ED-473ED1CD7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5A256-D6D3-F75F-D2F7-7DDE6A278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E351-6941-5B1C-2861-1965BCA1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A10F7-0451-A040-70DD-1766557C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41662-F7A9-1BF3-BF62-BB1D8C43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838D-571F-C67A-7CE7-76BB029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BA4A1-3CD3-49AA-4A8C-1FA6D13E5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B5A3-57CC-FE4C-ECB0-00257825E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8BE0B-05DA-E170-29BE-8FCD8B49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73FC4-A05A-BE8F-160A-36B222C1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D0402-90E6-86B8-2AC2-5074B55C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E7A04-E309-DAF7-F3B6-375A0FD60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9838-DB8A-AB31-BBC1-216EA9A9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6EEE2-61E1-A9D2-6608-8C3405D3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F049D-7429-FE03-1073-FA55204A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8075-6EED-9D55-DF2E-B45DF1AEA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0750-41A3-64F9-50AF-FEEFCB4E5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7D03E-05A4-D0AD-32E2-638C9DC2B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46FE5-5733-BBD2-70B3-8747D626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EA6D0-F41C-C28A-8A15-C760BEB70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26444-8D8F-EE66-B823-7FA12332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4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FFA6-A90F-2128-7567-03960AD4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5DA48-EBD5-0CC9-A402-8A237C58A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C512B-20E1-E9D8-997C-866183306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A7DF9-DA1E-0106-6272-8113D6C0E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80533-D673-10D5-EF76-3F0A7611A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2EB72-734E-98D2-120D-CD3B2349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5054FA-B93B-4FC6-0B2B-08494729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E2C29D-53E1-73D8-ECEC-6C30F200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37776-B490-21F9-9344-09EF0C41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A05C8-5629-45F6-10D8-C1E237C2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1C524-5EEA-799B-08C1-D12311FD8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51F37-9862-158E-D582-348178B6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8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36CEC-2A57-01F7-A031-7E5064C1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61171-DA85-70CB-04BC-C2A5604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33D38-598D-93EC-4CBD-35C03D04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3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DD39-BC37-927A-822F-B3AAE9AB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C593A-18E9-9304-4DF5-0FEBE97B1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8143C-38CC-85F9-AC8E-C935A68FE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CF4DE-5E4A-D3D7-2A0D-4BBE0E1D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6724-5CAA-4AEB-DFFD-7BDB3D81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5FE87-25EB-B7FA-EE03-0B8A745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7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82F5-42B1-C4D2-FF32-1D6AACD5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DEF96-B2C2-0336-B17A-0E2E77434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FCC4E-F4DA-FC2F-3C2F-84B1F5AA8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A4606-0460-52F3-16E8-133EED33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5A023-5DFD-9F28-CEDF-4B299BF7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92F9E-F6FC-257F-D3F7-C8036310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5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0792-FA03-598F-C61C-EBC282862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86F95-D6ED-E631-0EE8-CD8DC0E3A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EBCA5-A268-5529-7807-B62D86DEC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C0B-F2EB-4766-855D-9E00D6B27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84939-F3E6-BF3D-2A18-8C653D036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1856C-FBA7-B262-BCFF-E018A9355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1791B-4CAE-4FA8-853F-53D4EB2B0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" Type="http://schemas.openxmlformats.org/officeDocument/2006/relationships/image" Target="../media/image7.jp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D66C-E894-121C-0EDE-BD43C78E4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09" y="731521"/>
            <a:ext cx="11929403" cy="1927274"/>
          </a:xfrm>
        </p:spPr>
        <p:txBody>
          <a:bodyPr>
            <a:normAutofit fontScale="90000"/>
          </a:bodyPr>
          <a:lstStyle/>
          <a:p>
            <a:br>
              <a:rPr lang="en-US" sz="4400" b="1" dirty="0">
                <a:solidFill>
                  <a:srgbClr val="59F030"/>
                </a:solidFill>
              </a:rPr>
            </a:br>
            <a:br>
              <a:rPr lang="en-US" sz="4400" b="1" dirty="0">
                <a:solidFill>
                  <a:srgbClr val="59F030"/>
                </a:solidFill>
              </a:rPr>
            </a:br>
            <a:br>
              <a:rPr lang="en-US" sz="4400" b="1" dirty="0">
                <a:solidFill>
                  <a:srgbClr val="59F030"/>
                </a:solidFill>
              </a:rPr>
            </a:br>
            <a:r>
              <a:rPr lang="en-US" sz="4400" b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Lunar Life Odyssey Challenge</a:t>
            </a:r>
            <a:br>
              <a:rPr lang="en-US" b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b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Proposal for </a:t>
            </a:r>
            <a:r>
              <a:rPr lang="en-US" b="1" i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in situ </a:t>
            </a:r>
            <a:r>
              <a:rPr lang="en-US" b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production of Liquid Nitrogen (LN</a:t>
            </a:r>
            <a:r>
              <a:rPr lang="en-US" sz="3100" b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b="1" dirty="0">
                <a:solidFill>
                  <a:srgbClr val="59F03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) for Lunar Dust Mitigation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FB902-E882-C730-6420-98788F62E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6413"/>
            <a:ext cx="9144000" cy="2869810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r>
              <a:rPr lang="en-US" sz="7000" b="1" dirty="0">
                <a:solidFill>
                  <a:srgbClr val="59F03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Rationales, Method and Design: A Urine (brine) Nitrogen Gas Processor Assembly (UNGPA) - Use of human urine brine as a sustainable source of Nitrogen for LN2 production via Biological (Microbial) Denitrification (BDN)</a:t>
            </a:r>
            <a:endParaRPr lang="en-US" sz="7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5000" b="1" dirty="0">
                <a:solidFill>
                  <a:srgbClr val="59F03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Presented by: Michael Ricciardi</a:t>
            </a:r>
          </a:p>
        </p:txBody>
      </p:sp>
    </p:spTree>
    <p:extLst>
      <p:ext uri="{BB962C8B-B14F-4D97-AF65-F5344CB8AC3E}">
        <p14:creationId xmlns:p14="http://schemas.microsoft.com/office/powerpoint/2010/main" val="421460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6D03-C8F7-6BF5-F59B-B7E2E254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25" y="185351"/>
            <a:ext cx="11535507" cy="79938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59F030"/>
                </a:solidFill>
              </a:rPr>
              <a:t>Introducing: UNGPA </a:t>
            </a:r>
            <a:r>
              <a:rPr lang="en-US" sz="3600" b="1" dirty="0">
                <a:solidFill>
                  <a:srgbClr val="59F030"/>
                </a:solidFill>
              </a:rPr>
              <a:t>(original concept design: M. Ricciardi)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1B9B0F-0263-F74D-7BC9-10CEFF397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72" y="984738"/>
            <a:ext cx="9326879" cy="5687911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AC97F20-9E7D-D17F-3114-F8812081A970}"/>
                  </a:ext>
                </a:extLst>
              </p14:cNvPr>
              <p14:cNvContentPartPr/>
              <p14:nvPr/>
            </p14:nvContentPartPr>
            <p14:xfrm>
              <a:off x="7553465" y="969397"/>
              <a:ext cx="2421000" cy="2196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AC97F20-9E7D-D17F-3114-F8812081A9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7825" y="897757"/>
                <a:ext cx="2492640" cy="23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75CD140-7BB0-B024-9240-BF568568AD51}"/>
                  </a:ext>
                </a:extLst>
              </p14:cNvPr>
              <p14:cNvContentPartPr/>
              <p14:nvPr/>
            </p14:nvContentPartPr>
            <p14:xfrm>
              <a:off x="4400945" y="1178917"/>
              <a:ext cx="1185120" cy="1100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75CD140-7BB0-B024-9240-BF568568AD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4945" y="1107277"/>
                <a:ext cx="1256760" cy="12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5E5870C-EA61-BF8A-30FB-B0F0DF30EC30}"/>
                  </a:ext>
                </a:extLst>
              </p14:cNvPr>
              <p14:cNvContentPartPr/>
              <p14:nvPr/>
            </p14:nvContentPartPr>
            <p14:xfrm>
              <a:off x="4076945" y="2635477"/>
              <a:ext cx="1071360" cy="1051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5E5870C-EA61-BF8A-30FB-B0F0DF30EC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41305" y="2563837"/>
                <a:ext cx="1143000" cy="11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DB0D2B9-8879-CF6E-905B-7E496B00D6E5}"/>
                  </a:ext>
                </a:extLst>
              </p14:cNvPr>
              <p14:cNvContentPartPr/>
              <p14:nvPr/>
            </p14:nvContentPartPr>
            <p14:xfrm>
              <a:off x="3122945" y="3502357"/>
              <a:ext cx="70200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DB0D2B9-8879-CF6E-905B-7E496B00D6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86945" y="3430717"/>
                <a:ext cx="773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0A20100-B2C5-7325-114E-08BEB7354FCF}"/>
                  </a:ext>
                </a:extLst>
              </p14:cNvPr>
              <p14:cNvContentPartPr/>
              <p14:nvPr/>
            </p14:nvContentPartPr>
            <p14:xfrm>
              <a:off x="3179105" y="3671557"/>
              <a:ext cx="662760" cy="4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0A20100-B2C5-7325-114E-08BEB7354FC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43465" y="3599557"/>
                <a:ext cx="7344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BAC896B-CEC0-9FF6-C7C9-912860701E56}"/>
                  </a:ext>
                </a:extLst>
              </p14:cNvPr>
              <p14:cNvContentPartPr/>
              <p14:nvPr/>
            </p14:nvContentPartPr>
            <p14:xfrm>
              <a:off x="2564225" y="5924437"/>
              <a:ext cx="2606040" cy="659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BAC896B-CEC0-9FF6-C7C9-912860701E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28225" y="5852797"/>
                <a:ext cx="2677680" cy="80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E513300-4B9E-6EA2-1EFD-8B54BA7B262C}"/>
                  </a:ext>
                </a:extLst>
              </p14:cNvPr>
              <p14:cNvContentPartPr/>
              <p14:nvPr/>
            </p14:nvContentPartPr>
            <p14:xfrm>
              <a:off x="3278825" y="4008157"/>
              <a:ext cx="1926360" cy="1759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E513300-4B9E-6EA2-1EFD-8B54BA7B262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42825" y="3936517"/>
                <a:ext cx="1998000" cy="19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6DD686E-DE98-3494-0EE9-3C520C724539}"/>
                  </a:ext>
                </a:extLst>
              </p14:cNvPr>
              <p14:cNvContentPartPr/>
              <p14:nvPr/>
            </p14:nvContentPartPr>
            <p14:xfrm>
              <a:off x="2346425" y="3994837"/>
              <a:ext cx="903240" cy="1038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6DD686E-DE98-3494-0EE9-3C520C7245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10785" y="3923197"/>
                <a:ext cx="974880" cy="11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B08300E-D19A-A1F4-AC1D-E72B866429E7}"/>
                  </a:ext>
                </a:extLst>
              </p14:cNvPr>
              <p14:cNvContentPartPr/>
              <p14:nvPr/>
            </p14:nvContentPartPr>
            <p14:xfrm>
              <a:off x="2419505" y="4993837"/>
              <a:ext cx="180360" cy="1183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B08300E-D19A-A1F4-AC1D-E72B866429E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83505" y="4921837"/>
                <a:ext cx="252000" cy="13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40824E5-AD27-FB28-4860-62178B545E5A}"/>
                  </a:ext>
                </a:extLst>
              </p14:cNvPr>
              <p14:cNvContentPartPr/>
              <p14:nvPr/>
            </p14:nvContentPartPr>
            <p14:xfrm>
              <a:off x="2841425" y="-101312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40824E5-AD27-FB28-4860-62178B545E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05785" y="-1085123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370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32EE-A96A-E3D2-56C0-0EA6713E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" y="239151"/>
            <a:ext cx="11000936" cy="145153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59F030"/>
                </a:solidFill>
              </a:rPr>
              <a:t>Airlock LN</a:t>
            </a:r>
            <a:r>
              <a:rPr lang="en-US" sz="2800" b="1" dirty="0">
                <a:solidFill>
                  <a:srgbClr val="59F030"/>
                </a:solidFill>
              </a:rPr>
              <a:t>2 </a:t>
            </a:r>
            <a:r>
              <a:rPr lang="en-US" b="1" dirty="0">
                <a:solidFill>
                  <a:srgbClr val="59F030"/>
                </a:solidFill>
              </a:rPr>
              <a:t>De-Dusting &amp; Pressurization Design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FEB49A-1C27-F7DD-3285-66FB1775F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4" y="2285599"/>
            <a:ext cx="3028283" cy="345103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2339D-2501-35D6-BCC6-B3DFD3817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4" y="1602725"/>
            <a:ext cx="7679604" cy="47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EA1BB-18AD-3863-5961-E48353C0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"/>
            <a:ext cx="10515600" cy="19132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dirty="0">
                <a:solidFill>
                  <a:srgbClr val="59F030"/>
                </a:solidFill>
              </a:rPr>
              <a:t>THANK YOU for your TIME and CONSIDERATION of this PROPOSAL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04684-95C8-E1A0-469C-D7B8B2B7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67" y="1913206"/>
            <a:ext cx="8361803" cy="460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8EA0-30D4-8364-A14D-AC081B80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9579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The Problem: Space Suit, Equipment and Lunar Habitat contamination by fine particulate regolith (aka ‘lunar dust’)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5CD6-A54D-88AB-0F7B-DBD76AD37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8117"/>
            <a:ext cx="10598834" cy="412183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HEALTH RISKS</a:t>
            </a:r>
          </a:p>
          <a:p>
            <a:r>
              <a:rPr lang="en-US" dirty="0">
                <a:solidFill>
                  <a:srgbClr val="00B0F0"/>
                </a:solidFill>
              </a:rPr>
              <a:t>1] Astronauts acquiring lunar ‘hay fever’ / asthma (and other respiratory conditions).</a:t>
            </a:r>
          </a:p>
          <a:p>
            <a:r>
              <a:rPr lang="en-US" dirty="0">
                <a:solidFill>
                  <a:srgbClr val="00B0F0"/>
                </a:solidFill>
              </a:rPr>
              <a:t>2] Possible immune disorders and/or cancers from micro/nano-scale silicate particle contamination of lungs and other organ tissues.</a:t>
            </a:r>
          </a:p>
          <a:p>
            <a:r>
              <a:rPr lang="en-US" b="1" dirty="0">
                <a:solidFill>
                  <a:srgbClr val="00B0F0"/>
                </a:solidFill>
              </a:rPr>
              <a:t>GENERAL/OPERATIONAL RISKS</a:t>
            </a:r>
          </a:p>
          <a:p>
            <a:r>
              <a:rPr lang="en-US" dirty="0">
                <a:solidFill>
                  <a:srgbClr val="00B0F0"/>
                </a:solidFill>
              </a:rPr>
              <a:t>3] Space suit abrasion and deterioration (from brushing off dust, washing, etc.)</a:t>
            </a:r>
          </a:p>
          <a:p>
            <a:r>
              <a:rPr lang="en-US" dirty="0">
                <a:solidFill>
                  <a:srgbClr val="00B0F0"/>
                </a:solidFill>
              </a:rPr>
              <a:t>4] Fouling (“</a:t>
            </a:r>
            <a:r>
              <a:rPr lang="en-US" dirty="0" err="1">
                <a:solidFill>
                  <a:srgbClr val="00B0F0"/>
                </a:solidFill>
              </a:rPr>
              <a:t>gucking</a:t>
            </a:r>
            <a:r>
              <a:rPr lang="en-US" dirty="0">
                <a:solidFill>
                  <a:srgbClr val="00B0F0"/>
                </a:solidFill>
              </a:rPr>
              <a:t> up”) of vital life support systems, scientific equipment, and general habitat spaces.</a:t>
            </a:r>
          </a:p>
        </p:txBody>
      </p:sp>
    </p:spTree>
    <p:extLst>
      <p:ext uri="{BB962C8B-B14F-4D97-AF65-F5344CB8AC3E}">
        <p14:creationId xmlns:p14="http://schemas.microsoft.com/office/powerpoint/2010/main" val="376879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EAFD-5DF5-3DB0-814C-B6E553BE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The Solution: Use of Liquid Nitrogen ‘Spraying’ of Astronaut Space Suits Prior to Habitat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CB17F-3D8F-197B-73F4-460839AF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Terrestrial experiments with LN</a:t>
            </a:r>
            <a:r>
              <a:rPr lang="en-US" sz="2000" b="1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spraying (via ‘film boiling’) demonstrated superior mitigation (removal) of lunar dust </a:t>
            </a:r>
            <a:r>
              <a:rPr lang="en-US" i="1" dirty="0">
                <a:solidFill>
                  <a:srgbClr val="C00000"/>
                </a:solidFill>
              </a:rPr>
              <a:t>simulacra</a:t>
            </a:r>
            <a:r>
              <a:rPr lang="en-US" dirty="0">
                <a:solidFill>
                  <a:srgbClr val="C00000"/>
                </a:solidFill>
              </a:rPr>
              <a:t> (e.g., volcanic ‘glass’/silicate particles) under ambient and vacuum conditions (I. Wells </a:t>
            </a:r>
            <a:r>
              <a:rPr lang="en-US" i="1" dirty="0">
                <a:solidFill>
                  <a:srgbClr val="C00000"/>
                </a:solidFill>
              </a:rPr>
              <a:t>et al.</a:t>
            </a:r>
            <a:r>
              <a:rPr lang="en-US" dirty="0">
                <a:solidFill>
                  <a:srgbClr val="C00000"/>
                </a:solidFill>
              </a:rPr>
              <a:t>, 2021, 2023) probably due to the </a:t>
            </a:r>
            <a:r>
              <a:rPr lang="en-US" sz="2800" dirty="0">
                <a:solidFill>
                  <a:srgbClr val="C00000"/>
                </a:solidFill>
              </a:rPr>
              <a:t>‘</a:t>
            </a:r>
            <a:r>
              <a:rPr lang="en-US" sz="2800" b="1" dirty="0" err="1">
                <a:solidFill>
                  <a:srgbClr val="C00000"/>
                </a:solidFill>
              </a:rPr>
              <a:t>Leidenfrost</a:t>
            </a:r>
            <a:r>
              <a:rPr lang="en-US" sz="2800" b="1" dirty="0">
                <a:solidFill>
                  <a:srgbClr val="C00000"/>
                </a:solidFill>
              </a:rPr>
              <a:t> Effect</a:t>
            </a:r>
            <a:r>
              <a:rPr lang="en-US" sz="2800" dirty="0">
                <a:solidFill>
                  <a:srgbClr val="C00000"/>
                </a:solidFill>
              </a:rPr>
              <a:t>’ (or related phenomenon).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Summary of Results:</a:t>
            </a:r>
          </a:p>
          <a:p>
            <a:pPr lvl="1"/>
            <a:r>
              <a:rPr lang="en-US" sz="2800" b="1" dirty="0">
                <a:solidFill>
                  <a:srgbClr val="C00000"/>
                </a:solidFill>
              </a:rPr>
              <a:t>98.4%</a:t>
            </a:r>
            <a:r>
              <a:rPr lang="en-US" sz="2800" dirty="0">
                <a:solidFill>
                  <a:srgbClr val="C00000"/>
                </a:solidFill>
              </a:rPr>
              <a:t> mean mass removal</a:t>
            </a:r>
          </a:p>
          <a:p>
            <a:pPr lvl="1"/>
            <a:r>
              <a:rPr lang="en-US" sz="2800" b="1" dirty="0">
                <a:solidFill>
                  <a:srgbClr val="C00000"/>
                </a:solidFill>
              </a:rPr>
              <a:t>95.9% </a:t>
            </a:r>
            <a:r>
              <a:rPr lang="en-US" sz="2800" dirty="0">
                <a:solidFill>
                  <a:srgbClr val="C00000"/>
                </a:solidFill>
              </a:rPr>
              <a:t>removal of 10 micron or smaller particles </a:t>
            </a:r>
          </a:p>
          <a:p>
            <a:pPr lvl="1"/>
            <a:r>
              <a:rPr lang="en-US" sz="2800" b="1" dirty="0">
                <a:solidFill>
                  <a:srgbClr val="C00000"/>
                </a:solidFill>
              </a:rPr>
              <a:t>97%</a:t>
            </a:r>
            <a:r>
              <a:rPr lang="en-US" sz="2800" dirty="0">
                <a:solidFill>
                  <a:srgbClr val="C00000"/>
                </a:solidFill>
              </a:rPr>
              <a:t> removal in terrestrial environments</a:t>
            </a:r>
          </a:p>
          <a:p>
            <a:pPr lvl="1"/>
            <a:r>
              <a:rPr lang="en-US" sz="2800" b="1" dirty="0">
                <a:solidFill>
                  <a:srgbClr val="C00000"/>
                </a:solidFill>
              </a:rPr>
              <a:t>&gt;90% </a:t>
            </a:r>
            <a:r>
              <a:rPr lang="en-US" sz="2800" dirty="0">
                <a:solidFill>
                  <a:srgbClr val="C00000"/>
                </a:solidFill>
              </a:rPr>
              <a:t>removal (in </a:t>
            </a:r>
            <a:r>
              <a:rPr lang="en-US" sz="2800" u="sng" dirty="0">
                <a:solidFill>
                  <a:srgbClr val="C00000"/>
                </a:solidFill>
              </a:rPr>
              <a:t>1 second</a:t>
            </a:r>
            <a:r>
              <a:rPr lang="en-US" sz="2800" dirty="0">
                <a:solidFill>
                  <a:srgbClr val="C00000"/>
                </a:solidFill>
              </a:rPr>
              <a:t>) in vacuum conditions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1CC08-F493-C504-5C13-FA8A315B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81" y="3794759"/>
            <a:ext cx="2674034" cy="19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DD39-32B9-B688-A0FD-5EE4138A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Related Solution Needs &amp;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F193-BAB9-92C6-F763-70FAD664F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General need for Dinitrogen (N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) source (LSS)</a:t>
            </a:r>
          </a:p>
          <a:p>
            <a:r>
              <a:rPr lang="en-US" u="sng" dirty="0">
                <a:solidFill>
                  <a:srgbClr val="7030A0"/>
                </a:solidFill>
              </a:rPr>
              <a:t>Limited quantity of N</a:t>
            </a:r>
            <a:r>
              <a:rPr lang="en-US" sz="1800" b="1" u="sng" dirty="0">
                <a:solidFill>
                  <a:srgbClr val="7030A0"/>
                </a:solidFill>
              </a:rPr>
              <a:t>2</a:t>
            </a:r>
            <a:r>
              <a:rPr lang="en-US" u="sng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used (and recycled) in lunar habitat Life Support System (LSS); </a:t>
            </a:r>
            <a:r>
              <a:rPr lang="en-US" u="sng" dirty="0">
                <a:solidFill>
                  <a:srgbClr val="7030A0"/>
                </a:solidFill>
              </a:rPr>
              <a:t>not suitable</a:t>
            </a:r>
            <a:r>
              <a:rPr lang="en-US" dirty="0">
                <a:solidFill>
                  <a:srgbClr val="7030A0"/>
                </a:solidFill>
              </a:rPr>
              <a:t> for this purpose (re: need to preserve correct mixture [via ARS] of 80% N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and 20% O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).</a:t>
            </a:r>
          </a:p>
          <a:p>
            <a:r>
              <a:rPr lang="en-US" dirty="0">
                <a:solidFill>
                  <a:srgbClr val="7030A0"/>
                </a:solidFill>
              </a:rPr>
              <a:t>Transport of N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/LN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to Moon base (via a ‘supply chain’) is doable but makes </a:t>
            </a:r>
            <a:r>
              <a:rPr lang="en-US" u="sng" dirty="0">
                <a:solidFill>
                  <a:srgbClr val="7030A0"/>
                </a:solidFill>
              </a:rPr>
              <a:t>lunar excursions</a:t>
            </a:r>
            <a:r>
              <a:rPr lang="en-US" dirty="0">
                <a:solidFill>
                  <a:srgbClr val="7030A0"/>
                </a:solidFill>
              </a:rPr>
              <a:t>/missions and any </a:t>
            </a:r>
            <a:r>
              <a:rPr lang="en-US" u="sng" dirty="0">
                <a:solidFill>
                  <a:srgbClr val="7030A0"/>
                </a:solidFill>
              </a:rPr>
              <a:t>habitat expansion dependent on existing supply AND </a:t>
            </a:r>
            <a:r>
              <a:rPr lang="en-US" i="1" u="sng" dirty="0">
                <a:solidFill>
                  <a:srgbClr val="7030A0"/>
                </a:solidFill>
              </a:rPr>
              <a:t>reliable </a:t>
            </a:r>
            <a:r>
              <a:rPr lang="en-US" u="sng" dirty="0">
                <a:solidFill>
                  <a:srgbClr val="7030A0"/>
                </a:solidFill>
              </a:rPr>
              <a:t>supply chain </a:t>
            </a:r>
            <a:r>
              <a:rPr lang="en-US" dirty="0">
                <a:solidFill>
                  <a:srgbClr val="7030A0"/>
                </a:solidFill>
              </a:rPr>
              <a:t>(possible delays, disruptions + </a:t>
            </a:r>
            <a:r>
              <a:rPr lang="en-US" u="sng" dirty="0">
                <a:solidFill>
                  <a:srgbClr val="7030A0"/>
                </a:solidFill>
              </a:rPr>
              <a:t>transport costs</a:t>
            </a:r>
            <a:r>
              <a:rPr lang="en-US" dirty="0">
                <a:solidFill>
                  <a:srgbClr val="7030A0"/>
                </a:solidFill>
              </a:rPr>
              <a:t>).</a:t>
            </a:r>
          </a:p>
          <a:p>
            <a:r>
              <a:rPr lang="en-US" u="sng" dirty="0">
                <a:solidFill>
                  <a:srgbClr val="7030A0"/>
                </a:solidFill>
              </a:rPr>
              <a:t>Need for </a:t>
            </a:r>
            <a:r>
              <a:rPr lang="en-US" i="1" u="sng" dirty="0">
                <a:solidFill>
                  <a:srgbClr val="7030A0"/>
                </a:solidFill>
              </a:rPr>
              <a:t>in situ </a:t>
            </a:r>
            <a:r>
              <a:rPr lang="en-US" u="sng" dirty="0">
                <a:solidFill>
                  <a:srgbClr val="7030A0"/>
                </a:solidFill>
              </a:rPr>
              <a:t>and sustainable source of N</a:t>
            </a:r>
            <a:r>
              <a:rPr lang="en-US" sz="1800" b="1" u="sng" dirty="0">
                <a:solidFill>
                  <a:srgbClr val="7030A0"/>
                </a:solidFill>
              </a:rPr>
              <a:t>2</a:t>
            </a:r>
            <a:r>
              <a:rPr lang="en-US" u="sng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(especially for ‘dual use’ LN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airlock pressurization) AND in case of N</a:t>
            </a:r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dirty="0">
                <a:solidFill>
                  <a:srgbClr val="7030A0"/>
                </a:solidFill>
              </a:rPr>
              <a:t> leakage.</a:t>
            </a:r>
          </a:p>
        </p:txBody>
      </p:sp>
    </p:spTree>
    <p:extLst>
      <p:ext uri="{BB962C8B-B14F-4D97-AF65-F5344CB8AC3E}">
        <p14:creationId xmlns:p14="http://schemas.microsoft.com/office/powerpoint/2010/main" val="393308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C690-AA20-83F0-432B-0C71E171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Identifying an </a:t>
            </a:r>
            <a:r>
              <a:rPr lang="en-US" b="1" i="1" dirty="0">
                <a:solidFill>
                  <a:srgbClr val="00B0F0"/>
                </a:solidFill>
              </a:rPr>
              <a:t>in situ </a:t>
            </a:r>
            <a:r>
              <a:rPr lang="en-US" b="1" dirty="0">
                <a:solidFill>
                  <a:srgbClr val="00B0F0"/>
                </a:solidFill>
              </a:rPr>
              <a:t>and Sustainable source of Nitrogen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27E5F-A86B-A792-B76C-2C453A9C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666822" cy="47734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Source #1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b="1" dirty="0">
                <a:solidFill>
                  <a:srgbClr val="00B0F0"/>
                </a:solidFill>
              </a:rPr>
              <a:t>Existing Supply of N</a:t>
            </a:r>
            <a:r>
              <a:rPr lang="en-US" sz="1800" b="1" dirty="0">
                <a:solidFill>
                  <a:srgbClr val="00B0F0"/>
                </a:solidFill>
              </a:rPr>
              <a:t>2</a:t>
            </a:r>
            <a:r>
              <a:rPr lang="en-US" b="1" dirty="0">
                <a:solidFill>
                  <a:srgbClr val="00B0F0"/>
                </a:solidFill>
              </a:rPr>
              <a:t> Gas </a:t>
            </a:r>
            <a:r>
              <a:rPr lang="en-US" dirty="0">
                <a:solidFill>
                  <a:srgbClr val="00B0F0"/>
                </a:solidFill>
              </a:rPr>
              <a:t>(via LSS / ARS):</a:t>
            </a:r>
          </a:p>
          <a:p>
            <a:r>
              <a:rPr lang="en-US" dirty="0">
                <a:solidFill>
                  <a:srgbClr val="00B0F0"/>
                </a:solidFill>
              </a:rPr>
              <a:t>Diverting LSS nitrogen (N</a:t>
            </a:r>
            <a:r>
              <a:rPr lang="en-US" sz="1800" b="1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</a:rPr>
              <a:t>) gas is problematic for maintaining an adequate (and recyclable) air mixture.</a:t>
            </a:r>
          </a:p>
          <a:p>
            <a:r>
              <a:rPr lang="en-US" dirty="0">
                <a:solidFill>
                  <a:srgbClr val="00B0F0"/>
                </a:solidFill>
              </a:rPr>
              <a:t>Increased Oxygen volume as a result of N</a:t>
            </a:r>
            <a:r>
              <a:rPr lang="en-US" sz="1800" b="1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</a:rPr>
              <a:t> diversion loss is dangerous (re: ‘ignition point’).</a:t>
            </a:r>
          </a:p>
          <a:p>
            <a:r>
              <a:rPr lang="en-US" dirty="0">
                <a:solidFill>
                  <a:srgbClr val="00B0F0"/>
                </a:solidFill>
              </a:rPr>
              <a:t>This source is </a:t>
            </a:r>
            <a:r>
              <a:rPr lang="en-US" u="sng" dirty="0">
                <a:solidFill>
                  <a:srgbClr val="00B0F0"/>
                </a:solidFill>
              </a:rPr>
              <a:t>not</a:t>
            </a:r>
            <a:r>
              <a:rPr lang="en-US" dirty="0">
                <a:solidFill>
                  <a:srgbClr val="00B0F0"/>
                </a:solidFill>
              </a:rPr>
              <a:t> sustainable for the uses proposed/needed.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Source #2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b="1" dirty="0">
                <a:solidFill>
                  <a:srgbClr val="00B0F0"/>
                </a:solidFill>
              </a:rPr>
              <a:t>Human Urine </a:t>
            </a:r>
            <a:r>
              <a:rPr lang="en-US" dirty="0">
                <a:solidFill>
                  <a:srgbClr val="00B0F0"/>
                </a:solidFill>
              </a:rPr>
              <a:t>(as bulk wastewater or concentrated brine):</a:t>
            </a:r>
          </a:p>
          <a:p>
            <a:r>
              <a:rPr lang="en-US" dirty="0">
                <a:solidFill>
                  <a:srgbClr val="00B0F0"/>
                </a:solidFill>
              </a:rPr>
              <a:t>Existing/continuous waste stream/re-supply (via UPA/BPA)</a:t>
            </a:r>
          </a:p>
          <a:p>
            <a:r>
              <a:rPr lang="en-US" dirty="0">
                <a:solidFill>
                  <a:srgbClr val="00B0F0"/>
                </a:solidFill>
              </a:rPr>
              <a:t>This source of Nitrogen is </a:t>
            </a:r>
            <a:r>
              <a:rPr lang="en-US" u="sng" dirty="0">
                <a:solidFill>
                  <a:srgbClr val="00B0F0"/>
                </a:solidFill>
              </a:rPr>
              <a:t>sustainable</a:t>
            </a:r>
            <a:r>
              <a:rPr lang="en-US" dirty="0">
                <a:solidFill>
                  <a:srgbClr val="00B0F0"/>
                </a:solidFill>
              </a:rPr>
              <a:t> for the uses proposed/needed.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9F239-00AC-ED47-9E81-B9A7280EC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21" y="2622014"/>
            <a:ext cx="2907607" cy="25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1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7E5-1DBB-FA5B-0E27-58DB529D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59F030"/>
                </a:solidFill>
              </a:rPr>
              <a:t>How to extract usable Dinitrogen from Urine Wastewater or Brine?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38116-8B4F-9E65-6CB8-7378022B7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828800"/>
            <a:ext cx="11405285" cy="47820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9F030"/>
                </a:solidFill>
              </a:rPr>
              <a:t>Multiple methods exist but with </a:t>
            </a:r>
            <a:r>
              <a:rPr lang="en-US" u="sng" dirty="0">
                <a:solidFill>
                  <a:srgbClr val="59F030"/>
                </a:solidFill>
              </a:rPr>
              <a:t>limitations/drawbacks</a:t>
            </a:r>
            <a:r>
              <a:rPr lang="en-US" dirty="0">
                <a:solidFill>
                  <a:srgbClr val="59F030"/>
                </a:solidFill>
              </a:rPr>
              <a:t>: </a:t>
            </a:r>
          </a:p>
          <a:p>
            <a:r>
              <a:rPr lang="en-US" dirty="0">
                <a:solidFill>
                  <a:srgbClr val="59F030"/>
                </a:solidFill>
              </a:rPr>
              <a:t>Electro-chemical stripping (end-product is NH</a:t>
            </a:r>
            <a:r>
              <a:rPr lang="en-US" sz="1800" dirty="0">
                <a:solidFill>
                  <a:srgbClr val="59F030"/>
                </a:solidFill>
              </a:rPr>
              <a:t>4</a:t>
            </a:r>
            <a:r>
              <a:rPr lang="en-US" dirty="0">
                <a:solidFill>
                  <a:srgbClr val="59F030"/>
                </a:solidFill>
              </a:rPr>
              <a:t>+SO</a:t>
            </a:r>
            <a:r>
              <a:rPr lang="en-US" sz="1800" dirty="0">
                <a:solidFill>
                  <a:srgbClr val="59F030"/>
                </a:solidFill>
              </a:rPr>
              <a:t>4</a:t>
            </a:r>
            <a:r>
              <a:rPr lang="en-US" dirty="0">
                <a:solidFill>
                  <a:srgbClr val="59F030"/>
                </a:solidFill>
              </a:rPr>
              <a:t>; needs + processing, energy inputs)</a:t>
            </a:r>
          </a:p>
          <a:p>
            <a:r>
              <a:rPr lang="en-US" dirty="0">
                <a:solidFill>
                  <a:srgbClr val="59F030"/>
                </a:solidFill>
              </a:rPr>
              <a:t>Hydrophobic gas separation membranes (air mixture; zeolites, non-liquid waste source)</a:t>
            </a:r>
          </a:p>
          <a:p>
            <a:r>
              <a:rPr lang="en-US" dirty="0">
                <a:solidFill>
                  <a:srgbClr val="59F030"/>
                </a:solidFill>
              </a:rPr>
              <a:t>Urea hydrolysis (end-product is MAP/’struvite’, requires + processing of NH</a:t>
            </a:r>
            <a:r>
              <a:rPr lang="en-US" sz="2100" dirty="0">
                <a:solidFill>
                  <a:srgbClr val="59F030"/>
                </a:solidFill>
              </a:rPr>
              <a:t>4</a:t>
            </a:r>
            <a:r>
              <a:rPr lang="en-US" dirty="0">
                <a:solidFill>
                  <a:srgbClr val="59F030"/>
                </a:solidFill>
              </a:rPr>
              <a:t>+)</a:t>
            </a:r>
          </a:p>
          <a:p>
            <a:r>
              <a:rPr lang="en-US" i="0" u="none" strike="noStrike" baseline="0" dirty="0">
                <a:solidFill>
                  <a:srgbClr val="59F030"/>
                </a:solidFill>
              </a:rPr>
              <a:t>Integrated fixed-film activated sludge (IFAS) reactor</a:t>
            </a:r>
            <a:r>
              <a:rPr lang="en-US" dirty="0">
                <a:solidFill>
                  <a:srgbClr val="59F030"/>
                </a:solidFill>
              </a:rPr>
              <a:t> (</a:t>
            </a:r>
            <a:r>
              <a:rPr lang="en-US" i="0" u="none" strike="noStrike" baseline="0" dirty="0">
                <a:solidFill>
                  <a:srgbClr val="59F030"/>
                </a:solidFill>
              </a:rPr>
              <a:t>high COD/N output, multiple bacterial species, complex, unknown anammox dynamics)</a:t>
            </a:r>
          </a:p>
          <a:p>
            <a:endParaRPr lang="en-US" i="0" u="none" strike="noStrike" baseline="0" dirty="0">
              <a:solidFill>
                <a:srgbClr val="59F03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C000"/>
                </a:solidFill>
              </a:rPr>
              <a:t> Microbial Denitrification </a:t>
            </a:r>
            <a:r>
              <a:rPr lang="en-US" b="1" dirty="0">
                <a:solidFill>
                  <a:srgbClr val="59F030"/>
                </a:solidFill>
              </a:rPr>
              <a:t>– utilization of </a:t>
            </a:r>
            <a:r>
              <a:rPr lang="en-US" b="1" i="1" dirty="0">
                <a:solidFill>
                  <a:srgbClr val="59F030"/>
                </a:solidFill>
              </a:rPr>
              <a:t>anaerobic</a:t>
            </a:r>
            <a:r>
              <a:rPr lang="en-US" b="1" dirty="0">
                <a:solidFill>
                  <a:srgbClr val="59F030"/>
                </a:solidFill>
              </a:rPr>
              <a:t> bacteria (</a:t>
            </a:r>
            <a:r>
              <a:rPr lang="en-US" b="1" i="1" dirty="0">
                <a:solidFill>
                  <a:srgbClr val="59F030"/>
                </a:solidFill>
              </a:rPr>
              <a:t>Pseudomonas*</a:t>
            </a:r>
            <a:r>
              <a:rPr lang="en-US" b="1" dirty="0">
                <a:solidFill>
                  <a:srgbClr val="59F030"/>
                </a:solidFill>
              </a:rPr>
              <a:t>) for </a:t>
            </a:r>
            <a:r>
              <a:rPr lang="en-US" b="1" u="sng" dirty="0">
                <a:solidFill>
                  <a:srgbClr val="59F030"/>
                </a:solidFill>
              </a:rPr>
              <a:t>rapid reduction </a:t>
            </a:r>
            <a:r>
              <a:rPr lang="en-US" b="1" dirty="0">
                <a:solidFill>
                  <a:srgbClr val="59F030"/>
                </a:solidFill>
              </a:rPr>
              <a:t>of urine nitrates (NO</a:t>
            </a:r>
            <a:r>
              <a:rPr lang="en-US" sz="1800" b="1" dirty="0">
                <a:solidFill>
                  <a:srgbClr val="59F030"/>
                </a:solidFill>
              </a:rPr>
              <a:t>3</a:t>
            </a:r>
            <a:r>
              <a:rPr lang="en-US" b="1" dirty="0">
                <a:solidFill>
                  <a:srgbClr val="59F030"/>
                </a:solidFill>
              </a:rPr>
              <a:t>-) –&gt; end-product in </a:t>
            </a:r>
            <a:r>
              <a:rPr lang="en-US" b="1" u="sng" dirty="0">
                <a:solidFill>
                  <a:srgbClr val="59F030"/>
                </a:solidFill>
              </a:rPr>
              <a:t>ideal form</a:t>
            </a:r>
            <a:r>
              <a:rPr lang="en-US" b="1" dirty="0">
                <a:solidFill>
                  <a:srgbClr val="59F030"/>
                </a:solidFill>
              </a:rPr>
              <a:t>: </a:t>
            </a:r>
            <a:r>
              <a:rPr lang="en-US" b="1" dirty="0">
                <a:solidFill>
                  <a:srgbClr val="FFC000"/>
                </a:solidFill>
              </a:rPr>
              <a:t>N</a:t>
            </a:r>
            <a:r>
              <a:rPr lang="en-US" sz="1800" b="1" dirty="0">
                <a:solidFill>
                  <a:srgbClr val="FFC000"/>
                </a:solidFill>
              </a:rPr>
              <a:t>2</a:t>
            </a:r>
            <a:r>
              <a:rPr lang="en-US" sz="1800" b="1" dirty="0">
                <a:solidFill>
                  <a:srgbClr val="59F030"/>
                </a:solidFill>
              </a:rPr>
              <a:t> </a:t>
            </a:r>
            <a:r>
              <a:rPr lang="en-US" b="1" dirty="0">
                <a:solidFill>
                  <a:srgbClr val="59F030"/>
                </a:solidFill>
              </a:rPr>
              <a:t>; cultured in quantity via a dedicated (DN microbe) bioreactor (or, use </a:t>
            </a:r>
            <a:r>
              <a:rPr lang="en-US" b="1" u="sng" dirty="0">
                <a:solidFill>
                  <a:srgbClr val="59F030"/>
                </a:solidFill>
              </a:rPr>
              <a:t>pre-made</a:t>
            </a:r>
            <a:r>
              <a:rPr lang="en-US" b="1" dirty="0">
                <a:solidFill>
                  <a:srgbClr val="59F030"/>
                </a:solidFill>
              </a:rPr>
              <a:t> </a:t>
            </a:r>
            <a:r>
              <a:rPr lang="en-US" b="1" i="1" dirty="0">
                <a:solidFill>
                  <a:srgbClr val="59F030"/>
                </a:solidFill>
              </a:rPr>
              <a:t>reductases</a:t>
            </a:r>
            <a:r>
              <a:rPr lang="en-US" b="1" dirty="0">
                <a:solidFill>
                  <a:srgbClr val="59F030"/>
                </a:solidFill>
              </a:rPr>
              <a:t>).</a:t>
            </a:r>
            <a:endParaRPr lang="en-US" b="1" u="sng" dirty="0">
              <a:solidFill>
                <a:srgbClr val="59F030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59F030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59F030"/>
                </a:solidFill>
              </a:rPr>
              <a:t>   </a:t>
            </a:r>
            <a:r>
              <a:rPr lang="en-US" sz="2800" b="1" dirty="0">
                <a:solidFill>
                  <a:srgbClr val="59F030"/>
                </a:solidFill>
              </a:rPr>
              <a:t>*Ideal species: </a:t>
            </a:r>
            <a:r>
              <a:rPr lang="en-US" sz="2800" b="1" i="1" dirty="0">
                <a:solidFill>
                  <a:srgbClr val="59F030"/>
                </a:solidFill>
              </a:rPr>
              <a:t>Pseudomonas </a:t>
            </a:r>
            <a:r>
              <a:rPr lang="en-US" sz="2800" b="1" i="1" dirty="0" err="1">
                <a:solidFill>
                  <a:srgbClr val="59F030"/>
                </a:solidFill>
              </a:rPr>
              <a:t>stutzeri</a:t>
            </a:r>
            <a:r>
              <a:rPr lang="en-US" sz="2800" b="1" i="1" dirty="0">
                <a:solidFill>
                  <a:srgbClr val="59F030"/>
                </a:solidFill>
              </a:rPr>
              <a:t> – </a:t>
            </a:r>
            <a:r>
              <a:rPr lang="en-US" sz="2800" b="1" dirty="0">
                <a:solidFill>
                  <a:srgbClr val="59F030"/>
                </a:solidFill>
              </a:rPr>
              <a:t>well-researched [see: Carlson, C.A., Ingraham, J.L. (UC Davis), </a:t>
            </a:r>
            <a:r>
              <a:rPr lang="en-US" sz="2800" b="1" i="1" u="none" strike="noStrike" baseline="0" dirty="0">
                <a:solidFill>
                  <a:srgbClr val="59F030"/>
                </a:solidFill>
                <a:cs typeface="Calibri" panose="020F0502020204030204" pitchFamily="34" charset="0"/>
              </a:rPr>
              <a:t>APPLIED and ENVIRONMENTAL MICROBIOLOGY </a:t>
            </a:r>
            <a:r>
              <a:rPr lang="en-US" sz="2800" b="1" u="none" strike="noStrike" baseline="0" dirty="0">
                <a:solidFill>
                  <a:srgbClr val="59F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>
                <a:solidFill>
                  <a:srgbClr val="59F030"/>
                </a:solidFill>
              </a:rPr>
              <a:t>ASM), 1983. </a:t>
            </a:r>
            <a:r>
              <a:rPr lang="en-US" sz="2800" b="1" dirty="0">
                <a:solidFill>
                  <a:srgbClr val="FFC000"/>
                </a:solidFill>
              </a:rPr>
              <a:t>Note:</a:t>
            </a:r>
            <a:r>
              <a:rPr lang="en-US" sz="2800" b="1" dirty="0">
                <a:solidFill>
                  <a:srgbClr val="59F030"/>
                </a:solidFill>
              </a:rPr>
              <a:t> </a:t>
            </a:r>
            <a:r>
              <a:rPr lang="en-US" sz="2800" b="1" u="sng" dirty="0">
                <a:solidFill>
                  <a:srgbClr val="59F030"/>
                </a:solidFill>
              </a:rPr>
              <a:t>No side-product NO</a:t>
            </a:r>
            <a:r>
              <a:rPr lang="en-US" sz="2100" b="1" u="sng" dirty="0">
                <a:solidFill>
                  <a:srgbClr val="59F030"/>
                </a:solidFill>
              </a:rPr>
              <a:t>x </a:t>
            </a:r>
            <a:r>
              <a:rPr lang="en-US" sz="2800" b="1" u="sng" dirty="0">
                <a:solidFill>
                  <a:srgbClr val="59F030"/>
                </a:solidFill>
              </a:rPr>
              <a:t>or N</a:t>
            </a:r>
            <a:r>
              <a:rPr lang="en-US" sz="2100" b="1" u="sng" dirty="0">
                <a:solidFill>
                  <a:srgbClr val="59F030"/>
                </a:solidFill>
              </a:rPr>
              <a:t>2</a:t>
            </a:r>
            <a:r>
              <a:rPr lang="en-US" sz="2800" b="1" u="sng" dirty="0">
                <a:solidFill>
                  <a:srgbClr val="59F030"/>
                </a:solidFill>
              </a:rPr>
              <a:t>O from </a:t>
            </a:r>
            <a:r>
              <a:rPr lang="en-US" sz="2800" b="1" i="1" u="sng" dirty="0">
                <a:solidFill>
                  <a:srgbClr val="59F030"/>
                </a:solidFill>
              </a:rPr>
              <a:t>P. </a:t>
            </a:r>
            <a:r>
              <a:rPr lang="en-US" sz="2800" b="1" i="1" u="sng" dirty="0" err="1">
                <a:solidFill>
                  <a:srgbClr val="59F030"/>
                </a:solidFill>
              </a:rPr>
              <a:t>stutzeri</a:t>
            </a:r>
            <a:r>
              <a:rPr lang="en-US" sz="2800" b="1" i="1" u="sng" dirty="0">
                <a:solidFill>
                  <a:srgbClr val="59F030"/>
                </a:solidFill>
              </a:rPr>
              <a:t> </a:t>
            </a:r>
            <a:r>
              <a:rPr lang="en-US" sz="2800" b="1" u="sng" dirty="0">
                <a:solidFill>
                  <a:srgbClr val="59F030"/>
                </a:solidFill>
              </a:rPr>
              <a:t>reduction of nitrate.</a:t>
            </a:r>
          </a:p>
        </p:txBody>
      </p:sp>
    </p:spTree>
    <p:extLst>
      <p:ext uri="{BB962C8B-B14F-4D97-AF65-F5344CB8AC3E}">
        <p14:creationId xmlns:p14="http://schemas.microsoft.com/office/powerpoint/2010/main" val="235829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E201-9044-6E79-BDD9-CCB97191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365125"/>
            <a:ext cx="1166211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59F030"/>
                </a:solidFill>
              </a:rPr>
              <a:t>Enhancing Denitrifying Microbes to Increase Dinitrogen Gas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77F0-35F9-4697-51EC-311A9624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4" y="1834106"/>
            <a:ext cx="8271803" cy="4804359"/>
          </a:xfrm>
        </p:spPr>
        <p:txBody>
          <a:bodyPr>
            <a:normAutofit fontScale="25000" lnSpcReduction="20000"/>
          </a:bodyPr>
          <a:lstStyle/>
          <a:p>
            <a:endParaRPr lang="en-US" sz="3800" dirty="0"/>
          </a:p>
          <a:p>
            <a:r>
              <a:rPr lang="en-US" sz="7400" dirty="0">
                <a:solidFill>
                  <a:srgbClr val="59F030"/>
                </a:solidFill>
              </a:rPr>
              <a:t>‘Anaerobic reduction’ of nitrates (source: NH</a:t>
            </a:r>
            <a:r>
              <a:rPr lang="en-US" sz="5600" dirty="0">
                <a:solidFill>
                  <a:srgbClr val="59F030"/>
                </a:solidFill>
              </a:rPr>
              <a:t>4</a:t>
            </a:r>
            <a:r>
              <a:rPr lang="en-US" sz="7400" b="1" dirty="0">
                <a:solidFill>
                  <a:srgbClr val="59F030"/>
                </a:solidFill>
              </a:rPr>
              <a:t>NO</a:t>
            </a:r>
            <a:r>
              <a:rPr lang="en-US" sz="5600" b="1" dirty="0">
                <a:solidFill>
                  <a:srgbClr val="59F030"/>
                </a:solidFill>
              </a:rPr>
              <a:t>3</a:t>
            </a:r>
            <a:r>
              <a:rPr lang="en-US" sz="7400" dirty="0">
                <a:solidFill>
                  <a:srgbClr val="59F030"/>
                </a:solidFill>
              </a:rPr>
              <a:t> in urine brine) by </a:t>
            </a:r>
            <a:r>
              <a:rPr lang="en-US" sz="7400" b="1" i="1" dirty="0">
                <a:solidFill>
                  <a:srgbClr val="59F030"/>
                </a:solidFill>
              </a:rPr>
              <a:t>Pseudomonas</a:t>
            </a:r>
            <a:r>
              <a:rPr lang="en-US" sz="7400" b="1" dirty="0">
                <a:solidFill>
                  <a:srgbClr val="59F030"/>
                </a:solidFill>
              </a:rPr>
              <a:t> </a:t>
            </a:r>
            <a:r>
              <a:rPr lang="en-US" sz="7400" b="1" i="1" dirty="0" err="1">
                <a:solidFill>
                  <a:srgbClr val="59F030"/>
                </a:solidFill>
              </a:rPr>
              <a:t>stutzeri</a:t>
            </a:r>
            <a:r>
              <a:rPr lang="en-US" sz="7400" b="1" i="1" dirty="0">
                <a:solidFill>
                  <a:srgbClr val="59F030"/>
                </a:solidFill>
              </a:rPr>
              <a:t> </a:t>
            </a:r>
            <a:r>
              <a:rPr lang="en-US" sz="7400" dirty="0">
                <a:solidFill>
                  <a:srgbClr val="59F030"/>
                </a:solidFill>
              </a:rPr>
              <a:t>(with </a:t>
            </a:r>
            <a:r>
              <a:rPr lang="en-US" sz="7400" u="sng" dirty="0">
                <a:solidFill>
                  <a:srgbClr val="59F030"/>
                </a:solidFill>
              </a:rPr>
              <a:t>carbon</a:t>
            </a:r>
            <a:r>
              <a:rPr lang="en-US" sz="7400" dirty="0">
                <a:solidFill>
                  <a:srgbClr val="59F030"/>
                </a:solidFill>
              </a:rPr>
              <a:t> inputs for enhancement) results in production of dinitrogen (</a:t>
            </a:r>
            <a:r>
              <a:rPr lang="en-US" sz="7400" b="1" dirty="0">
                <a:solidFill>
                  <a:srgbClr val="59F030"/>
                </a:solidFill>
              </a:rPr>
              <a:t>N</a:t>
            </a:r>
            <a:r>
              <a:rPr lang="en-US" sz="5600" b="1" dirty="0">
                <a:solidFill>
                  <a:srgbClr val="59F030"/>
                </a:solidFill>
              </a:rPr>
              <a:t>2</a:t>
            </a:r>
            <a:r>
              <a:rPr lang="en-US" sz="7400" dirty="0">
                <a:solidFill>
                  <a:srgbClr val="59F030"/>
                </a:solidFill>
              </a:rPr>
              <a:t>) which is the ideal form for our purposes (=&gt;</a:t>
            </a:r>
            <a:r>
              <a:rPr lang="en-US" sz="7400" b="1" dirty="0">
                <a:solidFill>
                  <a:srgbClr val="59F030"/>
                </a:solidFill>
              </a:rPr>
              <a:t>LN</a:t>
            </a:r>
            <a:r>
              <a:rPr lang="en-US" sz="5600" b="1" dirty="0">
                <a:solidFill>
                  <a:srgbClr val="59F030"/>
                </a:solidFill>
              </a:rPr>
              <a:t>2</a:t>
            </a:r>
            <a:r>
              <a:rPr lang="en-US" sz="7400" dirty="0">
                <a:solidFill>
                  <a:srgbClr val="59F030"/>
                </a:solidFill>
              </a:rPr>
              <a:t>). </a:t>
            </a:r>
          </a:p>
          <a:p>
            <a:r>
              <a:rPr lang="en-US" sz="7400" dirty="0">
                <a:solidFill>
                  <a:srgbClr val="59F030"/>
                </a:solidFill>
              </a:rPr>
              <a:t>Nitrate reduction is accomplished through the </a:t>
            </a:r>
            <a:r>
              <a:rPr lang="en-US" sz="7400" b="1" i="1" dirty="0">
                <a:solidFill>
                  <a:srgbClr val="59F030"/>
                </a:solidFill>
              </a:rPr>
              <a:t>reductase enzyme </a:t>
            </a:r>
            <a:r>
              <a:rPr lang="en-US" sz="7400" b="1" dirty="0">
                <a:solidFill>
                  <a:srgbClr val="59F030"/>
                </a:solidFill>
              </a:rPr>
              <a:t>NAR </a:t>
            </a:r>
            <a:r>
              <a:rPr lang="en-US" sz="7400" dirty="0">
                <a:solidFill>
                  <a:srgbClr val="59F030"/>
                </a:solidFill>
              </a:rPr>
              <a:t>(nitrate reductase). Other enzymes (NIR, NOR, NOS), if activated, take part in intermediate reactions (with NOR and NOS reducing side-product gases Nitric Oxide and Nitrous Oxide, respectively).</a:t>
            </a:r>
          </a:p>
          <a:p>
            <a:r>
              <a:rPr lang="en-US" sz="7400" dirty="0">
                <a:solidFill>
                  <a:srgbClr val="59F030"/>
                </a:solidFill>
              </a:rPr>
              <a:t>Reductase enzyme genes may be modified by natural ‘</a:t>
            </a:r>
            <a:r>
              <a:rPr lang="en-US" sz="7400" b="1" dirty="0">
                <a:solidFill>
                  <a:srgbClr val="59F030"/>
                </a:solidFill>
              </a:rPr>
              <a:t>enhancer</a:t>
            </a:r>
            <a:r>
              <a:rPr lang="en-US" sz="7400" dirty="0">
                <a:solidFill>
                  <a:srgbClr val="59F030"/>
                </a:solidFill>
              </a:rPr>
              <a:t>’ and ‘</a:t>
            </a:r>
            <a:r>
              <a:rPr lang="en-US" sz="7400" b="1" dirty="0">
                <a:solidFill>
                  <a:srgbClr val="59F030"/>
                </a:solidFill>
              </a:rPr>
              <a:t>promoter</a:t>
            </a:r>
            <a:r>
              <a:rPr lang="en-US" sz="7400" dirty="0">
                <a:solidFill>
                  <a:srgbClr val="59F030"/>
                </a:solidFill>
              </a:rPr>
              <a:t>’ gene sequences. These promoters and enhancers </a:t>
            </a:r>
            <a:r>
              <a:rPr lang="en-US" sz="7400" u="sng" dirty="0">
                <a:solidFill>
                  <a:srgbClr val="59F030"/>
                </a:solidFill>
              </a:rPr>
              <a:t>can be edited </a:t>
            </a:r>
            <a:r>
              <a:rPr lang="en-US" sz="7400" dirty="0">
                <a:solidFill>
                  <a:srgbClr val="59F030"/>
                </a:solidFill>
              </a:rPr>
              <a:t>(via </a:t>
            </a:r>
            <a:r>
              <a:rPr lang="en-US" sz="7400" b="1" dirty="0">
                <a:solidFill>
                  <a:srgbClr val="59F030"/>
                </a:solidFill>
              </a:rPr>
              <a:t>CRISPR-Cas 9</a:t>
            </a:r>
            <a:r>
              <a:rPr lang="en-US" sz="7400" dirty="0">
                <a:solidFill>
                  <a:srgbClr val="59F030"/>
                </a:solidFill>
              </a:rPr>
              <a:t>, </a:t>
            </a:r>
            <a:r>
              <a:rPr lang="en-US" sz="7400" b="1" dirty="0">
                <a:solidFill>
                  <a:srgbClr val="59F030"/>
                </a:solidFill>
              </a:rPr>
              <a:t>Cas 12 /13 </a:t>
            </a:r>
            <a:r>
              <a:rPr lang="en-US" sz="7400" dirty="0">
                <a:solidFill>
                  <a:srgbClr val="59F030"/>
                </a:solidFill>
              </a:rPr>
              <a:t>RNA variants, </a:t>
            </a:r>
            <a:r>
              <a:rPr lang="en-US" sz="7400" b="1" dirty="0">
                <a:solidFill>
                  <a:srgbClr val="59F030"/>
                </a:solidFill>
              </a:rPr>
              <a:t>Prime </a:t>
            </a:r>
            <a:r>
              <a:rPr lang="en-US" sz="7400" dirty="0">
                <a:solidFill>
                  <a:srgbClr val="59F030"/>
                </a:solidFill>
              </a:rPr>
              <a:t>ssDNA base-editing,) to </a:t>
            </a:r>
            <a:r>
              <a:rPr lang="en-US" sz="7400" u="sng" dirty="0">
                <a:solidFill>
                  <a:srgbClr val="59F030"/>
                </a:solidFill>
              </a:rPr>
              <a:t>boost their activity</a:t>
            </a:r>
            <a:r>
              <a:rPr lang="en-US" sz="7400" dirty="0">
                <a:solidFill>
                  <a:srgbClr val="59F030"/>
                </a:solidFill>
              </a:rPr>
              <a:t>, and, thus </a:t>
            </a:r>
            <a:r>
              <a:rPr lang="en-US" sz="7400" u="sng" dirty="0">
                <a:solidFill>
                  <a:srgbClr val="59F030"/>
                </a:solidFill>
              </a:rPr>
              <a:t>boosting </a:t>
            </a:r>
            <a:r>
              <a:rPr lang="en-US" sz="7400" b="1" u="sng" dirty="0">
                <a:solidFill>
                  <a:srgbClr val="59F030"/>
                </a:solidFill>
              </a:rPr>
              <a:t>N</a:t>
            </a:r>
            <a:r>
              <a:rPr lang="en-US" sz="5600" b="1" u="sng" dirty="0">
                <a:solidFill>
                  <a:srgbClr val="59F030"/>
                </a:solidFill>
              </a:rPr>
              <a:t>2</a:t>
            </a:r>
            <a:r>
              <a:rPr lang="en-US" sz="7400" u="sng" dirty="0">
                <a:solidFill>
                  <a:srgbClr val="59F030"/>
                </a:solidFill>
              </a:rPr>
              <a:t> output</a:t>
            </a:r>
            <a:r>
              <a:rPr lang="en-US" sz="7400" dirty="0">
                <a:solidFill>
                  <a:srgbClr val="59F030"/>
                </a:solidFill>
              </a:rPr>
              <a:t>.</a:t>
            </a:r>
          </a:p>
          <a:p>
            <a:r>
              <a:rPr lang="en-US" sz="7400" dirty="0">
                <a:solidFill>
                  <a:srgbClr val="59F030"/>
                </a:solidFill>
              </a:rPr>
              <a:t>Alternatively, co-cultivation with </a:t>
            </a:r>
            <a:r>
              <a:rPr lang="en-US" sz="7400" b="1" i="1" dirty="0">
                <a:solidFill>
                  <a:srgbClr val="59F030"/>
                </a:solidFill>
              </a:rPr>
              <a:t>anammox</a:t>
            </a:r>
            <a:r>
              <a:rPr lang="en-US" sz="7400" b="1" dirty="0">
                <a:solidFill>
                  <a:srgbClr val="59F030"/>
                </a:solidFill>
              </a:rPr>
              <a:t> bacteria </a:t>
            </a:r>
            <a:r>
              <a:rPr lang="en-US" sz="7400" dirty="0">
                <a:solidFill>
                  <a:srgbClr val="59F030"/>
                </a:solidFill>
              </a:rPr>
              <a:t>(</a:t>
            </a:r>
            <a:r>
              <a:rPr lang="en-US" sz="7400" i="1" dirty="0" err="1">
                <a:solidFill>
                  <a:srgbClr val="59F030"/>
                </a:solidFill>
              </a:rPr>
              <a:t>Brocadia</a:t>
            </a:r>
            <a:r>
              <a:rPr lang="en-US" sz="7400" dirty="0">
                <a:solidFill>
                  <a:srgbClr val="59F030"/>
                </a:solidFill>
              </a:rPr>
              <a:t>, </a:t>
            </a:r>
            <a:r>
              <a:rPr lang="en-US" sz="7400" i="1" dirty="0" err="1">
                <a:solidFill>
                  <a:srgbClr val="59F030"/>
                </a:solidFill>
              </a:rPr>
              <a:t>Nitrospira</a:t>
            </a:r>
            <a:r>
              <a:rPr lang="en-US" sz="7400" dirty="0">
                <a:solidFill>
                  <a:srgbClr val="59F030"/>
                </a:solidFill>
              </a:rPr>
              <a:t>) to </a:t>
            </a:r>
            <a:r>
              <a:rPr lang="en-US" sz="7400" u="sng" dirty="0">
                <a:solidFill>
                  <a:srgbClr val="59F030"/>
                </a:solidFill>
              </a:rPr>
              <a:t>increase nitrate volume </a:t>
            </a:r>
            <a:r>
              <a:rPr lang="en-US" sz="7400" dirty="0">
                <a:solidFill>
                  <a:srgbClr val="59F030"/>
                </a:solidFill>
              </a:rPr>
              <a:t>via </a:t>
            </a:r>
            <a:r>
              <a:rPr lang="en-US" sz="7400" u="sng" dirty="0">
                <a:solidFill>
                  <a:srgbClr val="59F030"/>
                </a:solidFill>
              </a:rPr>
              <a:t>ammonia oxidation </a:t>
            </a:r>
            <a:r>
              <a:rPr lang="en-US" sz="7400" dirty="0">
                <a:solidFill>
                  <a:srgbClr val="59F030"/>
                </a:solidFill>
              </a:rPr>
              <a:t>(460 mg/L  of NH</a:t>
            </a:r>
            <a:r>
              <a:rPr lang="en-US" sz="5600" dirty="0">
                <a:solidFill>
                  <a:srgbClr val="59F030"/>
                </a:solidFill>
              </a:rPr>
              <a:t>3 </a:t>
            </a:r>
            <a:r>
              <a:rPr lang="en-US" sz="7400" dirty="0">
                <a:solidFill>
                  <a:srgbClr val="59F030"/>
                </a:solidFill>
              </a:rPr>
              <a:t>versus 0.06 mg/L of NO</a:t>
            </a:r>
            <a:r>
              <a:rPr lang="en-US" sz="5600" dirty="0">
                <a:solidFill>
                  <a:srgbClr val="59F030"/>
                </a:solidFill>
              </a:rPr>
              <a:t>2</a:t>
            </a:r>
            <a:r>
              <a:rPr lang="en-US" sz="7400" dirty="0">
                <a:solidFill>
                  <a:srgbClr val="59F030"/>
                </a:solidFill>
              </a:rPr>
              <a:t>-, NO</a:t>
            </a:r>
            <a:r>
              <a:rPr lang="en-US" sz="5600" dirty="0">
                <a:solidFill>
                  <a:srgbClr val="59F030"/>
                </a:solidFill>
              </a:rPr>
              <a:t>3</a:t>
            </a:r>
            <a:r>
              <a:rPr lang="en-US" sz="7400" dirty="0">
                <a:solidFill>
                  <a:srgbClr val="59F030"/>
                </a:solidFill>
              </a:rPr>
              <a:t>- ) as </a:t>
            </a:r>
            <a:r>
              <a:rPr lang="en-US" sz="7400" u="sng" dirty="0">
                <a:solidFill>
                  <a:srgbClr val="59F030"/>
                </a:solidFill>
              </a:rPr>
              <a:t>symbionts</a:t>
            </a:r>
            <a:r>
              <a:rPr lang="en-US" sz="7400" dirty="0">
                <a:solidFill>
                  <a:srgbClr val="59F030"/>
                </a:solidFill>
              </a:rPr>
              <a:t> within urine substrate DN chamber.</a:t>
            </a:r>
          </a:p>
          <a:p>
            <a:pPr marL="0" indent="0" algn="ctr">
              <a:buNone/>
            </a:pPr>
            <a:r>
              <a:rPr lang="en-US" sz="5900" dirty="0">
                <a:solidFill>
                  <a:srgbClr val="59F030"/>
                </a:solidFill>
              </a:rPr>
              <a:t>Figure 1 (right, top) : Bernhard </a:t>
            </a:r>
          </a:p>
          <a:p>
            <a:pPr marL="0" indent="0" algn="ctr">
              <a:buNone/>
            </a:pPr>
            <a:r>
              <a:rPr lang="en-US" sz="5900" dirty="0">
                <a:solidFill>
                  <a:srgbClr val="59F030"/>
                </a:solidFill>
              </a:rPr>
              <a:t>Figure 2 (right, bottom) : by </a:t>
            </a:r>
            <a:r>
              <a:rPr lang="en-US" sz="5900" dirty="0" err="1">
                <a:solidFill>
                  <a:srgbClr val="59F030"/>
                </a:solidFill>
              </a:rPr>
              <a:t>marius</a:t>
            </a:r>
            <a:r>
              <a:rPr lang="en-US" sz="5900" dirty="0">
                <a:solidFill>
                  <a:srgbClr val="59F030"/>
                </a:solidFill>
              </a:rPr>
              <a:t> </a:t>
            </a:r>
            <a:r>
              <a:rPr lang="en-US" sz="5900" dirty="0" err="1">
                <a:solidFill>
                  <a:srgbClr val="59F030"/>
                </a:solidFill>
              </a:rPr>
              <a:t>walter</a:t>
            </a:r>
            <a:r>
              <a:rPr lang="en-US" sz="5900" dirty="0">
                <a:solidFill>
                  <a:srgbClr val="59F030"/>
                </a:solidFill>
              </a:rPr>
              <a:t> - File:GRNA-Cas9.png, CC BY-SA 4.0, https://commons.wikimedia.org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38503-29CA-655F-C59A-B23F3CB51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54" y="1834106"/>
            <a:ext cx="3128790" cy="2330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7BB6B-30CE-F610-3EA5-DA0B06C6E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54" y="4312337"/>
            <a:ext cx="3128791" cy="232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4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76C2-336C-FCF1-05D9-73C3FF40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59F030"/>
                </a:solidFill>
              </a:rPr>
              <a:t>Added Benefits of Biological (Microbial) Denitrification (BDN)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401D8-FAAF-502C-E6DF-E51BA1D4F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2" y="1825625"/>
            <a:ext cx="6510968" cy="46672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9F030"/>
                </a:solidFill>
              </a:rPr>
              <a:t>A microbial BDN bio-system (with </a:t>
            </a:r>
            <a:r>
              <a:rPr lang="en-US" i="1" dirty="0">
                <a:solidFill>
                  <a:srgbClr val="59F030"/>
                </a:solidFill>
              </a:rPr>
              <a:t>Pseudomonas</a:t>
            </a:r>
            <a:r>
              <a:rPr lang="en-US" dirty="0">
                <a:solidFill>
                  <a:srgbClr val="59F030"/>
                </a:solidFill>
              </a:rPr>
              <a:t> or other DN/anammox species) can be </a:t>
            </a:r>
            <a:r>
              <a:rPr lang="en-US" u="sng" dirty="0">
                <a:solidFill>
                  <a:srgbClr val="59F030"/>
                </a:solidFill>
              </a:rPr>
              <a:t>run in parallel </a:t>
            </a:r>
            <a:r>
              <a:rPr lang="en-US" dirty="0">
                <a:solidFill>
                  <a:srgbClr val="59F030"/>
                </a:solidFill>
              </a:rPr>
              <a:t>(i.e., part of an ‘artificial’ soil </a:t>
            </a:r>
            <a:r>
              <a:rPr lang="en-US" i="1" dirty="0">
                <a:solidFill>
                  <a:srgbClr val="59F030"/>
                </a:solidFill>
              </a:rPr>
              <a:t>ecosystem</a:t>
            </a:r>
            <a:r>
              <a:rPr lang="en-US" dirty="0">
                <a:solidFill>
                  <a:srgbClr val="59F030"/>
                </a:solidFill>
              </a:rPr>
              <a:t>) with an </a:t>
            </a:r>
            <a:r>
              <a:rPr lang="en-US" u="sng" dirty="0" err="1">
                <a:solidFill>
                  <a:srgbClr val="59F030"/>
                </a:solidFill>
              </a:rPr>
              <a:t>agri</a:t>
            </a:r>
            <a:r>
              <a:rPr lang="en-US" u="sng" dirty="0">
                <a:solidFill>
                  <a:srgbClr val="59F030"/>
                </a:solidFill>
              </a:rPr>
              <a:t>-bio (photosynthetic) system</a:t>
            </a:r>
            <a:r>
              <a:rPr lang="en-US" dirty="0">
                <a:solidFill>
                  <a:srgbClr val="59F030"/>
                </a:solidFill>
              </a:rPr>
              <a:t> (plants: legume species) to provide a continuous source of dinitrogen (utilized for </a:t>
            </a:r>
            <a:r>
              <a:rPr lang="en-US" i="1" dirty="0">
                <a:solidFill>
                  <a:srgbClr val="59F030"/>
                </a:solidFill>
              </a:rPr>
              <a:t>ammonification</a:t>
            </a:r>
            <a:r>
              <a:rPr lang="en-US" dirty="0">
                <a:solidFill>
                  <a:srgbClr val="59F030"/>
                </a:solidFill>
              </a:rPr>
              <a:t> by nitrifying/‘fixing’ bacteria, such as </a:t>
            </a:r>
            <a:r>
              <a:rPr lang="en-US" i="1" dirty="0">
                <a:solidFill>
                  <a:srgbClr val="59F030"/>
                </a:solidFill>
              </a:rPr>
              <a:t>Rhizobium</a:t>
            </a:r>
            <a:r>
              <a:rPr lang="en-US" dirty="0">
                <a:solidFill>
                  <a:srgbClr val="59F030"/>
                </a:solidFill>
              </a:rPr>
              <a:t>) to provide </a:t>
            </a:r>
            <a:r>
              <a:rPr lang="en-US" u="sng" dirty="0">
                <a:solidFill>
                  <a:srgbClr val="59F030"/>
                </a:solidFill>
              </a:rPr>
              <a:t>a nutrient nitrogen source for plants</a:t>
            </a:r>
            <a:r>
              <a:rPr lang="en-US" dirty="0">
                <a:solidFill>
                  <a:srgbClr val="59F030"/>
                </a:solidFill>
              </a:rPr>
              <a:t>.</a:t>
            </a:r>
          </a:p>
          <a:p>
            <a:r>
              <a:rPr lang="en-US" dirty="0">
                <a:solidFill>
                  <a:srgbClr val="59F030"/>
                </a:solidFill>
              </a:rPr>
              <a:t>As a ‘dual use’ application to provide </a:t>
            </a:r>
            <a:r>
              <a:rPr lang="en-US" u="sng" dirty="0">
                <a:solidFill>
                  <a:srgbClr val="59F030"/>
                </a:solidFill>
              </a:rPr>
              <a:t>LN</a:t>
            </a:r>
            <a:r>
              <a:rPr lang="en-US" sz="1800" u="sng" dirty="0">
                <a:solidFill>
                  <a:srgbClr val="59F030"/>
                </a:solidFill>
              </a:rPr>
              <a:t>2</a:t>
            </a:r>
            <a:r>
              <a:rPr lang="en-US" u="sng" dirty="0">
                <a:solidFill>
                  <a:srgbClr val="59F030"/>
                </a:solidFill>
              </a:rPr>
              <a:t> pressurization for an airlock chamber</a:t>
            </a:r>
            <a:r>
              <a:rPr lang="en-US" dirty="0">
                <a:solidFill>
                  <a:srgbClr val="59F030"/>
                </a:solidFill>
              </a:rPr>
              <a:t>/entry port to lunar habitat (also: a proposed </a:t>
            </a:r>
            <a:r>
              <a:rPr lang="en-US" u="sng" dirty="0">
                <a:solidFill>
                  <a:srgbClr val="59F030"/>
                </a:solidFill>
              </a:rPr>
              <a:t>MMSEV pressurized cabin</a:t>
            </a:r>
            <a:r>
              <a:rPr lang="en-US" dirty="0">
                <a:solidFill>
                  <a:srgbClr val="59F030"/>
                </a:solidFill>
              </a:rPr>
              <a:t> [see: I. Stambaugh </a:t>
            </a:r>
            <a:r>
              <a:rPr lang="en-US" i="1" dirty="0">
                <a:solidFill>
                  <a:srgbClr val="59F030"/>
                </a:solidFill>
              </a:rPr>
              <a:t>et al.</a:t>
            </a:r>
            <a:r>
              <a:rPr lang="en-US" dirty="0">
                <a:solidFill>
                  <a:srgbClr val="59F030"/>
                </a:solidFill>
              </a:rPr>
              <a:t>, NASA-JSC; M. Borrego </a:t>
            </a:r>
            <a:r>
              <a:rPr lang="en-US" i="1" dirty="0">
                <a:solidFill>
                  <a:srgbClr val="59F030"/>
                </a:solidFill>
              </a:rPr>
              <a:t>et al.</a:t>
            </a:r>
            <a:r>
              <a:rPr lang="en-US" dirty="0">
                <a:solidFill>
                  <a:srgbClr val="59F030"/>
                </a:solidFill>
              </a:rPr>
              <a:t>, Jacobs Exploration].</a:t>
            </a:r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B9A35-9677-34F4-4129-1BE9B29B7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46" y="2306255"/>
            <a:ext cx="4781320" cy="33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403F-A7A2-8F80-7128-9D2F44EC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1380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Putting the Pieces Together: Designing UNGPA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2576F-AB37-1A7A-9EC8-F7EE489DE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A </a:t>
            </a:r>
            <a:r>
              <a:rPr lang="en-US" b="1" dirty="0">
                <a:solidFill>
                  <a:srgbClr val="00B0F0"/>
                </a:solidFill>
              </a:rPr>
              <a:t>Urine (brine) Nitrogen Gas Processor Assembly (UNGPA) </a:t>
            </a:r>
            <a:r>
              <a:rPr lang="en-US" dirty="0">
                <a:solidFill>
                  <a:srgbClr val="00B0F0"/>
                </a:solidFill>
              </a:rPr>
              <a:t>would ‘piggyback’ on the newly added Brine Processor Assembly (BPA (operationally adjacent to the WPA-UPA subsystem of the ECLSS).</a:t>
            </a:r>
          </a:p>
          <a:p>
            <a:r>
              <a:rPr lang="en-US" dirty="0">
                <a:solidFill>
                  <a:srgbClr val="00B0F0"/>
                </a:solidFill>
              </a:rPr>
              <a:t>A percentage </a:t>
            </a:r>
            <a:r>
              <a:rPr lang="en-US" u="sng" dirty="0">
                <a:solidFill>
                  <a:srgbClr val="00B0F0"/>
                </a:solidFill>
              </a:rPr>
              <a:t>of urine wastewater or brine </a:t>
            </a:r>
            <a:r>
              <a:rPr lang="en-US" dirty="0">
                <a:solidFill>
                  <a:srgbClr val="00B0F0"/>
                </a:solidFill>
              </a:rPr>
              <a:t>would be continuously diverted from the BPA to serve as the </a:t>
            </a:r>
            <a:r>
              <a:rPr lang="en-US" u="sng" dirty="0">
                <a:solidFill>
                  <a:srgbClr val="00B0F0"/>
                </a:solidFill>
              </a:rPr>
              <a:t>substrate for our DN microbial population injected into a DN chamber</a:t>
            </a:r>
            <a:r>
              <a:rPr lang="en-US" dirty="0">
                <a:solidFill>
                  <a:srgbClr val="00B0F0"/>
                </a:solidFill>
              </a:rPr>
              <a:t> (+ some carbon inputs, as needed; fecal or other biomass sources; sustainable).</a:t>
            </a:r>
          </a:p>
          <a:p>
            <a:r>
              <a:rPr lang="en-US" dirty="0">
                <a:solidFill>
                  <a:srgbClr val="00B0F0"/>
                </a:solidFill>
              </a:rPr>
              <a:t>Emitted N</a:t>
            </a:r>
            <a:r>
              <a:rPr lang="en-US" sz="1800" b="1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</a:rPr>
              <a:t> gas is collected, </a:t>
            </a:r>
            <a:r>
              <a:rPr lang="en-US" u="sng" dirty="0">
                <a:solidFill>
                  <a:srgbClr val="00B0F0"/>
                </a:solidFill>
              </a:rPr>
              <a:t>separated</a:t>
            </a:r>
            <a:r>
              <a:rPr lang="en-US" dirty="0">
                <a:solidFill>
                  <a:srgbClr val="00B0F0"/>
                </a:solidFill>
              </a:rPr>
              <a:t> (from NO</a:t>
            </a:r>
            <a:r>
              <a:rPr lang="en-US" sz="1800" b="1" dirty="0">
                <a:solidFill>
                  <a:srgbClr val="00B0F0"/>
                </a:solidFill>
              </a:rPr>
              <a:t>x</a:t>
            </a:r>
            <a:r>
              <a:rPr lang="en-US" dirty="0">
                <a:solidFill>
                  <a:srgbClr val="00B0F0"/>
                </a:solidFill>
              </a:rPr>
              <a:t>, N</a:t>
            </a:r>
            <a:r>
              <a:rPr lang="en-US" sz="1800" b="1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</a:rPr>
              <a:t>O species, </a:t>
            </a:r>
            <a:r>
              <a:rPr lang="en-US" u="sng" dirty="0">
                <a:solidFill>
                  <a:srgbClr val="00B0F0"/>
                </a:solidFill>
              </a:rPr>
              <a:t>depending on mix of microbial species used</a:t>
            </a:r>
            <a:r>
              <a:rPr lang="en-US" dirty="0">
                <a:solidFill>
                  <a:srgbClr val="00B0F0"/>
                </a:solidFill>
              </a:rPr>
              <a:t>), and directed to a N</a:t>
            </a:r>
            <a:r>
              <a:rPr lang="en-US" sz="1800" b="1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</a:rPr>
              <a:t> collector/pressurizer and cryo-cooler system (in ‘lunar shadow’) for use in lunar de-dusting and airlock pressurization.</a:t>
            </a:r>
          </a:p>
        </p:txBody>
      </p:sp>
    </p:spTree>
    <p:extLst>
      <p:ext uri="{BB962C8B-B14F-4D97-AF65-F5344CB8AC3E}">
        <p14:creationId xmlns:p14="http://schemas.microsoft.com/office/powerpoint/2010/main" val="3890518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1258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   Lunar Life Odyssey Challenge Proposal for in situ production of Liquid Nitrogen (LN2) for Lunar Dust Mitigation</vt:lpstr>
      <vt:lpstr>The Problem: Space Suit, Equipment and Lunar Habitat contamination by fine particulate regolith (aka ‘lunar dust’)</vt:lpstr>
      <vt:lpstr>The Solution: Use of Liquid Nitrogen ‘Spraying’ of Astronaut Space Suits Prior to Habitat Entry</vt:lpstr>
      <vt:lpstr>Related Solution Needs &amp; Limitations</vt:lpstr>
      <vt:lpstr>Identifying an in situ and Sustainable source of Nitrogen</vt:lpstr>
      <vt:lpstr>How to extract usable Dinitrogen from Urine Wastewater or Brine?</vt:lpstr>
      <vt:lpstr>Enhancing Denitrifying Microbes to Increase Dinitrogen Gas Output</vt:lpstr>
      <vt:lpstr>Added Benefits of Biological (Microbial) Denitrification (BDN)</vt:lpstr>
      <vt:lpstr>Putting the Pieces Together: Designing UNGPA</vt:lpstr>
      <vt:lpstr>Introducing: UNGPA (original concept design: M. Ricciardi)</vt:lpstr>
      <vt:lpstr>Airlock LN2 De-Dusting &amp; Pressurization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Life Odyssey Challenge Proposal for in situ production of Liquid Nitrogen (LN2) for Lunar Dust Mitigation</dc:title>
  <dc:creator>M. Ricciardi</dc:creator>
  <cp:lastModifiedBy>M. Ricciardi</cp:lastModifiedBy>
  <cp:revision>143</cp:revision>
  <dcterms:created xsi:type="dcterms:W3CDTF">2023-10-21T21:40:11Z</dcterms:created>
  <dcterms:modified xsi:type="dcterms:W3CDTF">2023-11-02T18:45:40Z</dcterms:modified>
</cp:coreProperties>
</file>