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4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4660"/>
  </p:normalViewPr>
  <p:slideViewPr>
    <p:cSldViewPr snapToGrid="0">
      <p:cViewPr varScale="1">
        <p:scale>
          <a:sx n="58" d="100"/>
          <a:sy n="58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09.06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354 1,'1'48,"-6"143,2-160,-1 0,-1-1,-2 0,-12 34,9-36,-2-1,0-1,-2 0,-21 32,-40 61,47-71,-52 66,74-106,1 0,0 0,0 0,1 1,0-1,1 1,0 0,0 0,1 1,0-1,0 0,1 1,0-1,1 1,0-1,1 1,0-1,2 11,0-6,1 1,0-1,1 1,1-1,0-1,1 1,0-1,1 0,0-1,18 20,-7-11,-13-13,0-1,0 1,1-1,1 0,-1-1,1 1,0-2,0 1,1-1,0 0,0-1,0 0,0 0,15 3,24 5,62 11,-100-21,0-1,-1 0,1-1,0-1,-1 1,1-1,0-1,16-4,-21 3,0 1,-1-1,0 0,1 0,-1 0,-1-1,1 0,0 1,-1-1,0-1,0 1,0 0,4-9,29-69,-29 63,0-1,-2 0,1-1,-2 1,-1-1,1-25,-5-109,-2 75,0 26,-20-99,12 90,5 39,0 1,-2 0,-12-27,11 29,1 0,0-1,-6-36,10 28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22.01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280 274,'-2'0,"1"0,0 1,-1-1,1 1,0-1,-1 1,1 0,0-1,0 1,0 0,-1 0,1 0,0 0,0 0,0 0,0 0,1 0,-1 0,0 1,0-1,1 0,-1 0,1 1,-1-1,1 0,-1 4,-8 40,9-41,-6 78,5-51,-10 57,8-76,0-1,-1 0,-1-1,1 1,-1-1,0 1,-1-1,-13 16,-1 1,0 1,1 0,2 2,2 0,1 1,1 0,1 1,1 0,3 1,1 0,1 0,2 1,0 35,2-47,2 0,1 0,0 0,2 0,8 33,-8-46,0 0,1-1,0 1,0-1,1 1,1-1,0-1,-1 1,2-1,-1 0,1 0,0-1,0 0,1 0,11 6,0-2,-1-1,0 0,1-2,1 0,0-2,0 0,42 5,-21-7,2-2,80-8,-114 6,0 0,0-1,0-1,1 0,-1 0,0 0,-1-1,1-1,-1 1,0-1,-1-1,8-6,-3 2,-1-1,0-1,-1 0,-1 0,0-1,12-24,-7 9,-2 0,-1-1,-2 0,-1-1,-1 0,4-55,-8 59,0-7,-2-42,-1 68,0-1,-1 1,0 0,-1-1,0 1,0 0,0 0,-1 0,0 0,0 0,-7-9,-15-14,-3 1,-47-40,-9-7,57 45,3-1,1-1,0-1,3-1,1-1,-16-42,-11-62,8 16,19 62,14 34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23.362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32.65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88 1,'-2'0,"-1"1,1 0,0-1,0 1,0 0,0 0,0 0,0 1,0-1,0 0,1 1,-1-1,0 1,1 0,-1-1,1 1,0 0,-1 0,1 0,-1 2,-20 43,13-13,3-1,0 1,3 0,0 0,2 0,2 1,6 42,-7-74,0 0,0 0,1 0,-1 1,1-1,0 0,0 0,0 0,0 0,0 0,1 0,-1 0,1-1,0 1,0 0,0-1,0 1,0-1,0 0,1 0,-1 0,1 0,1 0,-2-1,1 1,0-1,0 1,0-1,0 0,0 0,0-1,1 1,-1 0,0-1,0 0,6 0,-4-1,1 0,-1 0,0 0,0-1,0 0,0 0,1 0,-2 0,1-1,-1 0,1 0,-1 0,0 0,0-1,0 0,-1 0,1 0,-1 0,0 0,0-1,4-9,0-5,-2-1,0 0,-1 0,-1-1,0 1,-2-1,0 1,-2-1,-2 1,1-1,-8-30,8 45,0-1,0 1,0 0,-1 0,0 0,-8-11,-5-1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33.72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35.23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36.34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37.87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45.36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46.72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7:30.76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13.34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390 0,'-1'13,"0"0,-1 0,-1-1,-7 23,-7 36,12-20,4-26,-2-1,-9 42,9-57,0 0,-1 0,0 0,0 0,-1 0,0-1,-1 0,1 0,-2-1,-9 10,4-4,-4 0,1 2,0 0,1 0,1 1,1 1,0 0,1 1,-10 24,-33 60,43-84,1-1,0 2,1-1,1 1,0 1,2-1,0 1,-3 25,9-40,-1 1,1-1,0 1,1-1,-1 1,1-1,0 0,1 1,-1-1,1 0,0 0,0 0,0 0,1 0,0 0,0-1,0 1,1-1,-1 0,1 0,0 0,0-1,1 1,-1-1,1 0,-1 0,7 2,4 1,-1-1,1 0,0-1,0-1,0 0,0-1,1-1,22-1,17 0,129-7,-178 6,0 0,1 0,-1-1,0 0,0 0,0 0,0-1,0 0,-1 0,1 0,-1-1,0 0,0 0,0-1,0 1,6-9,2-6,0 0,-1-1,13-29,-3 5,-13 27,-1-2,-1 1,-1-1,-1 0,0 0,3-36,-5 18,-2 0,-6-64,0 77,-1 1,-1 0,0 0,-2 0,-1 1,-24-40,-8-20,38 73,1 1,-2-1,1 1,-1 0,0 1,0-1,-1 1,-13-13,-3 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363 154,'-28'-8,"6"2,20 7,1 0,0-1,0 1,-1 0,1 0,0 0,0 0,0 0,0 0,-1 0,1 0,1 0,-1 1,0-1,0 0,1 0,-1 1,1-1,-1 0,1 4,-6 21,1 1,1 0,2 0,1 0,1 0,4 37,-1 12,-1-42,-1-25,0 1,0 0,-1-1,-1 1,1 0,-1-1,-1 1,0-1,0 1,-1-1,0 0,-1 0,-4 9,-14 15,2 2,-25 58,-6 8,43-85,-71 141,72-137,0 0,2 0,0 1,1-1,1 1,-1 31,4 5,6 236,-5-286,1 0,0-1,0 1,1 0,-1-1,1 1,1-1,0 0,-1 0,2 0,-1-1,11 10,-1-1,1-1,0 0,24 14,-27-21,0 0,0 0,0-1,1-1,1 0,-2-1,1 0,1-1,16 1,21-1,58-6,-31 1,-72 3,11 0,1-1,-1 0,-1-1,24-5,-33 5,-1 0,-1-1,1 0,-1 1,0-1,0-1,0 1,0-1,0 0,-1 0,0-1,0 1,0-1,0 0,5-10,4-4,-2 0,-2-2,1 1,-2-1,-1 0,-1-1,0 0,-2 0,-1 0,2-44,-5-3,-5-175,3 230,-1 0,0 0,-1 1,0-1,-1 1,-9-17,-49-75,20 35,-52-105,85 160,0 0,-19-23,20 28,1 1,1-1,0 0,1-1,-1 0,1 0,-5-15,-2-15,3 0,0 0,3-1,-3-63,8 80,-1 0,-11-42,-1-16,12 53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207 0,'-2'1,"1"-1,-1 0,1 1,0-1,-1 1,1 0,0-1,0 1,-1 0,1 0,0 0,0-1,0 1,0 1,0-1,0 0,0 0,1 0,-1 0,0 1,1-1,-1 0,0 1,1-1,0 0,-1 3,-8 42,9-42,-8 38,-23 79,18-84,3 1,-9 66,17-87,0 0,-1-1,-1 1,-1 0,0-1,-1 0,-11 21,8-18,2 0,0 1,1 0,2 0,0 1,-3 40,6-14,8 92,-5-128,1 0,0-1,0 1,1-1,1 1,-1-1,2-1,0 1,0-1,1 0,0 0,0 0,16 13,24 31,-41-46,1 0,0-1,0 0,0 0,1 0,0-1,0 0,0-1,1 0,0 0,0 0,0-1,0-1,0 0,0 0,0 0,11-1,17 1,-1-2,2-1,36-7,-68 7,0 0,0-1,0 0,0 0,0 0,-1-1,1 0,-1 0,1 0,-1-1,0 0,1 0,-2 0,1 0,-1-1,0 0,0 0,-1 0,1 0,2-6,6-14,-1 0,-1 0,11-37,-8 18,-7 29,-2-1,0 0,-1-1,0 1,-2 0,0-1,-1-22,-1 29,0 0,-1 1,0-1,-1 1,0 0,0 0,-1 0,0 0,-1 0,1 1,-2 0,0 0,-12-14,-70-84,8 7,42 47,32 42,-1 0,0 0,0 1,-2 0,-13-12,16 16,1 0,0 0,0 0,0-1,0 1,1-1,0 0,0-1,0 1,1-1,0 1,-3-10,2-2,0 0,1 0,0-26,1 11,-11-31,6 39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59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280 274,'-2'0,"1"0,0 1,-1-1,1 1,0-1,-1 1,1 0,0-1,0 1,0 0,-1 0,1 0,0 0,0 0,0 0,0 0,1 0,-1 0,0 1,0-1,1 0,-1 0,1 1,-1-1,1 0,-1 4,-8 40,9-41,-6 78,5-51,-10 57,8-76,0-1,-1 0,-1-1,1 1,-1-1,0 1,-1-1,-13 16,-1 1,0 1,1 0,2 2,2 0,1 1,1 0,1 1,1 0,3 1,1 0,1 0,2 1,0 35,2-47,2 0,1 0,0 0,2 0,8 33,-8-46,0 0,1-1,0 1,0-1,1 1,1-1,0-1,-1 1,2-1,-1 0,1 0,0-1,0 0,1 0,11 6,0-2,-1-1,0 0,1-2,1 0,0-2,0 0,42 5,-21-7,2-2,80-8,-114 6,0 0,0-1,0-1,1 0,-1 0,0 0,-1-1,1-1,-1 1,0-1,-1-1,8-6,-3 2,-1-1,0-1,-1 0,-1 0,0-1,12-24,-7 9,-2 0,-1-1,-2 0,-1-1,-1 0,4-55,-8 59,0-7,-2-42,-1 68,0-1,-1 1,0 0,-1-1,0 1,0 0,0 0,-1 0,0 0,0 0,-7-9,-15-14,-3 1,-47-40,-9-7,57 45,3-1,1-1,0-1,3-1,1-1,-16-42,-11-62,8 16,19 62,14 34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88 1,'-2'0,"-1"1,1 0,0-1,0 1,0 0,0 0,0 0,0 1,0-1,0 0,1 1,-1-1,0 1,1 0,-1-1,1 1,0 0,-1 0,1 0,-1 2,-20 43,13-13,3-1,0 1,3 0,0 0,2 0,2 1,6 42,-7-74,0 0,0 0,1 0,-1 1,1-1,0 0,0 0,0 0,0 0,0 0,1 0,-1 0,1-1,0 1,0 0,0-1,0 1,0-1,0 0,1 0,-1 0,1 0,1 0,-2-1,1 1,0-1,0 1,0-1,0 0,0 0,0-1,1 1,-1 0,0-1,0 0,6 0,-4-1,1 0,-1 0,0 0,0-1,0 0,0 0,1 0,-2 0,1-1,-1 0,1 0,-1 0,0 0,0-1,0 0,-1 0,1 0,-1 0,0 0,0-1,4-9,0-5,-2-1,0 0,-1 0,-1-1,0 1,-2-1,0 1,-2-1,-2 1,1-1,-8-30,8 45,0-1,0 1,0 0,-1 0,0 0,-8-11,-5-1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2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4:28.53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0,'0'7,"0"1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5:20.46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363 154,'-28'-8,"6"2,20 7,1 0,0-1,0 1,-1 0,1 0,0 0,0 0,0 0,0 0,-1 0,1 0,1 0,-1 1,0-1,0 0,1 0,-1 1,1-1,-1 0,1 4,-6 21,1 1,1 0,2 0,1 0,1 0,4 37,-1 12,-1-42,-1-25,0 1,0 0,-1-1,-1 1,1 0,-1-1,-1 1,0-1,0 1,-1-1,0 0,-1 0,-4 9,-14 15,2 2,-25 58,-6 8,43-85,-71 141,72-137,0 0,2 0,0 1,1-1,1 1,-1 31,4 5,6 236,-5-286,1 0,0-1,0 1,1 0,-1-1,1 1,1-1,0 0,-1 0,2 0,-1-1,11 10,-1-1,1-1,0 0,24 14,-27-21,0 0,0 0,0-1,1-1,1 0,-2-1,1 0,1-1,16 1,21-1,58-6,-31 1,-72 3,11 0,1-1,-1 0,-1-1,24-5,-33 5,-1 0,-1-1,1 0,-1 1,0-1,0-1,0 1,0-1,0 0,-1 0,0-1,0 1,0-1,0 0,5-10,4-4,-2 0,-2-2,1 1,-2-1,-1 0,-1-1,0 0,-2 0,-1 0,2-44,-5-3,-5-175,3 230,-1 0,0 0,-1 1,0-1,-1 1,-9-17,-49-75,20 35,-52-105,85 160,0 0,-19-23,20 28,1 1,1-1,0 0,1-1,-1 0,1 0,-5-15,-2-15,3 0,0 0,3-1,-3-63,8 80,-1 0,-11-42,-1-16,12 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207 0,'-2'1,"1"-1,-1 0,1 1,0-1,-1 1,1 0,0-1,0 1,-1 0,1 0,0 0,0-1,0 1,0 1,0-1,0 0,0 0,1 0,-1 0,0 1,1-1,-1 0,0 1,1-1,0 0,-1 3,-8 42,9-42,-8 38,-23 79,18-84,3 1,-9 66,17-87,0 0,-1-1,-1 1,-1 0,0-1,-1 0,-11 21,8-18,2 0,0 1,1 0,2 0,0 1,-3 40,6-14,8 92,-5-128,1 0,0-1,0 1,1-1,1 1,-1-1,2-1,0 1,0-1,1 0,0 0,0 0,16 13,24 31,-41-46,1 0,0-1,0 0,0 0,1 0,0-1,0 0,0-1,1 0,0 0,0 0,0-1,0-1,0 0,0 0,0 0,11-1,17 1,-1-2,2-1,36-7,-68 7,0 0,0-1,0 0,0 0,0 0,-1-1,1 0,-1 0,1 0,-1-1,0 0,1 0,-2 0,1 0,-1-1,0 0,0 0,-1 0,1 0,2-6,6-14,-1 0,-1 0,11-37,-8 18,-7 29,-2-1,0 0,-1-1,0 1,-2 0,0-1,-1-22,-1 29,0 0,-1 1,0-1,-1 1,0 0,0 0,-1 0,0 0,-1 0,1 1,-2 0,0 0,-12-14,-70-84,8 7,42 47,32 42,-1 0,0 0,0 1,-2 0,-13-12,16 16,1 0,0 0,0 0,0-1,0 1,1-1,0 0,0-1,0 1,1-1,0 1,-3-10,2-2,0 0,1 0,0-26,1 11,-11-31,6 39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89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280 274,'-2'0,"1"0,0 1,-1-1,1 1,0-1,-1 1,1 0,0-1,0 1,0 0,-1 0,1 0,0 0,0 0,0 0,0 0,1 0,-1 0,0 1,0-1,1 0,-1 0,1 1,-1-1,1 0,-1 4,-8 40,9-41,-6 78,5-51,-10 57,8-76,0-1,-1 0,-1-1,1 1,-1-1,0 1,-1-1,-13 16,-1 1,0 1,1 0,2 2,2 0,1 1,1 0,1 1,1 0,3 1,1 0,1 0,2 1,0 35,2-47,2 0,1 0,0 0,2 0,8 33,-8-46,0 0,1-1,0 1,0-1,1 1,1-1,0-1,-1 1,2-1,-1 0,1 0,0-1,0 0,1 0,11 6,0-2,-1-1,0 0,1-2,1 0,0-2,0 0,42 5,-21-7,2-2,80-8,-114 6,0 0,0-1,0-1,1 0,-1 0,0 0,-1-1,1-1,-1 1,0-1,-1-1,8-6,-3 2,-1-1,0-1,-1 0,-1 0,0-1,12-24,-7 9,-2 0,-1-1,-2 0,-1-1,-1 0,4-55,-8 59,0-7,-2-42,-1 68,0-1,-1 1,0 0,-1-1,0 1,0 0,0 0,-1 0,0 0,0 0,-7-9,-15-14,-3 1,-47-40,-9-7,57 45,3-1,1-1,0-1,3-1,1-1,-16-42,-11-62,8 16,19 62,14 34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37.19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363 154,'-28'-8,"6"2,20 7,1 0,0-1,0 1,-1 0,1 0,0 0,0 0,0 0,0 0,-1 0,1 0,1 0,-1 1,0-1,0 0,1 0,-1 1,1-1,-1 0,1 4,-6 21,1 1,1 0,2 0,1 0,1 0,4 37,-1 12,-1-42,-1-25,0 1,0 0,-1-1,-1 1,1 0,-1-1,-1 1,0-1,0 1,-1-1,0 0,-1 0,-4 9,-14 15,2 2,-25 58,-6 8,43-85,-71 141,72-137,0 0,2 0,0 1,1-1,1 1,-1 31,4 5,6 236,-5-286,1 0,0-1,0 1,1 0,-1-1,1 1,1-1,0 0,-1 0,2 0,-1-1,11 10,-1-1,1-1,0 0,24 14,-27-21,0 0,0 0,0-1,1-1,1 0,-2-1,1 0,1-1,16 1,21-1,58-6,-31 1,-72 3,11 0,1-1,-1 0,-1-1,24-5,-33 5,-1 0,-1-1,1 0,-1 1,0-1,0-1,0 1,0-1,0 0,-1 0,0-1,0 1,0-1,0 0,5-10,4-4,-2 0,-2-2,1 1,-2-1,-1 0,-1-1,0 0,-2 0,-1 0,2-44,-5-3,-5-175,3 230,-1 0,0 0,-1 1,0-1,-1 1,-9-17,-49-75,20 35,-52-105,85 160,0 0,-19-23,20 28,1 1,1-1,0 0,1-1,-1 0,1 0,-5-15,-2-15,3 0,0 0,3-1,-3-63,8 80,-1 0,-11-42,-1-16,12 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9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9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88 1,'-2'0,"-1"1,1 0,0-1,0 1,0 0,0 0,0 0,0 1,0-1,0 0,1 1,-1-1,0 1,1 0,-1-1,1 1,0 0,-1 0,1 0,-1 2,-20 43,13-13,3-1,0 1,3 0,0 0,2 0,2 1,6 42,-7-74,0 0,0 0,1 0,-1 1,1-1,0 0,0 0,0 0,0 0,0 0,1 0,-1 0,1-1,0 1,0 0,0-1,0 1,0-1,0 0,1 0,-1 0,1 0,1 0,-2-1,1 1,0-1,0 1,0-1,0 0,0 0,0-1,1 1,-1 0,0-1,0 0,6 0,-4-1,1 0,-1 0,0 0,0-1,0 0,0 0,1 0,-2 0,1-1,-1 0,1 0,-1 0,0 0,0-1,0 0,-1 0,1 0,-1 0,0 0,0-1,4-9,0-5,-2-1,0 0,-1 0,-1-1,0 1,-2-1,0 1,-2-1,-2 1,1-1,-8-30,8 45,0-1,0 1,0 0,-1 0,0 0,-8-11,-5-1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92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899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90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6:19.90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363 154,'-28'-8,"6"2,20 7,1 0,0-1,0 1,-1 0,1 0,0 0,0 0,0 0,0 0,-1 0,1 0,1 0,-1 1,0-1,0 0,1 0,-1 1,1-1,-1 0,1 4,-6 21,1 1,1 0,2 0,1 0,1 0,4 37,-1 12,-1-42,-1-25,0 1,0 0,-1-1,-1 1,1 0,-1-1,-1 1,0-1,0 1,-1-1,0 0,-1 0,-4 9,-14 15,2 2,-25 58,-6 8,43-85,-71 141,72-137,0 0,2 0,0 1,1-1,1 1,-1 31,4 5,6 236,-5-286,1 0,0-1,0 1,1 0,-1-1,1 1,1-1,0 0,-1 0,2 0,-1-1,11 10,-1-1,1-1,0 0,24 14,-27-21,0 0,0 0,0-1,1-1,1 0,-2-1,1 0,1-1,16 1,21-1,58-6,-31 1,-72 3,11 0,1-1,-1 0,-1-1,24-5,-33 5,-1 0,-1-1,1 0,-1 1,0-1,0-1,0 1,0-1,0 0,-1 0,0-1,0 1,0-1,0 0,5-10,4-4,-2 0,-2-2,1 1,-2-1,-1 0,-1-1,0 0,-2 0,-1 0,2-44,-5-3,-5-175,3 230,-1 0,0 0,-1 1,0-1,-1 1,-9-17,-49-75,20 35,-52-105,85 160,0 0,-19-23,20 28,1 1,1-1,0 0,1-1,-1 0,1 0,-5-15,-2-15,3 0,0 0,3-1,-3-63,8 80,-1 0,-11-42,-1-16,12 53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6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39.59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7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207 0,'-2'1,"1"-1,-1 0,1 1,0-1,-1 1,1 0,0-1,0 1,-1 0,1 0,0 0,0-1,0 1,0 1,0-1,0 0,0 0,1 0,-1 0,0 1,1-1,-1 0,0 1,1-1,0 0,-1 3,-8 42,9-42,-8 38,-23 79,18-84,3 1,-9 66,17-87,0 0,-1-1,-1 1,-1 0,0-1,-1 0,-11 21,8-18,2 0,0 1,1 0,2 0,0 1,-3 40,6-14,8 92,-5-128,1 0,0-1,0 1,1-1,1 1,-1-1,2-1,0 1,0-1,1 0,0 0,0 0,16 13,24 31,-41-46,1 0,0-1,0 0,0 0,1 0,0-1,0 0,0-1,1 0,0 0,0 0,0-1,0-1,0 0,0 0,0 0,11-1,17 1,-1-2,2-1,36-7,-68 7,0 0,0-1,0 0,0 0,0 0,-1-1,1 0,-1 0,1 0,-1-1,0 0,1 0,-2 0,1 0,-1-1,0 0,0 0,-1 0,1 0,2-6,6-14,-1 0,-1 0,11-37,-8 18,-7 29,-2-1,0 0,-1-1,0 1,-2 0,0-1,-1-22,-1 29,0 0,-1 1,0-1,-1 1,0 0,0 0,-1 0,0 0,-1 0,1 1,-2 0,0 0,-12-14,-70-84,8 7,42 47,32 42,-1 0,0 0,0 1,-2 0,-13-12,16 16,1 0,0 0,0 0,0-1,0 1,1-1,0 0,0-1,0 1,1-1,0 1,-3-10,2-2,0 0,1 0,0-26,1 11,-11-31,6 39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8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79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280 274,'-2'0,"1"0,0 1,-1-1,1 1,0-1,-1 1,1 0,0-1,0 1,0 0,-1 0,1 0,0 0,0 0,0 0,0 0,1 0,-1 0,0 1,0-1,1 0,-1 0,1 1,-1-1,1 0,-1 4,-8 40,9-41,-6 78,5-51,-10 57,8-76,0-1,-1 0,-1-1,1 1,-1-1,0 1,-1-1,-13 16,-1 1,0 1,1 0,2 2,2 0,1 1,1 0,1 1,1 0,3 1,1 0,1 0,2 1,0 35,2-47,2 0,1 0,0 0,2 0,8 33,-8-46,0 0,1-1,0 1,0-1,1 1,1-1,0-1,-1 1,2-1,-1 0,1 0,0-1,0 0,1 0,11 6,0-2,-1-1,0 0,1-2,1 0,0-2,0 0,42 5,-21-7,2-2,80-8,-114 6,0 0,0-1,0-1,1 0,-1 0,0 0,-1-1,1-1,-1 1,0-1,-1-1,8-6,-3 2,-1-1,0-1,-1 0,-1 0,0-1,12-24,-7 9,-2 0,-1-1,-2 0,-1-1,-1 0,4-55,-8 59,0-7,-2-42,-1 68,0-1,-1 1,0 0,-1-1,0 1,0 0,0 0,-1 0,0 0,0 0,-7-9,-15-14,-3 1,-47-40,-9-7,57 45,3-1,1-1,0-1,3-1,1-1,-16-42,-11-62,8 16,19 62,14 34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1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88 1,'-2'0,"-1"1,1 0,0-1,0 1,0 0,0 0,0 0,0 1,0-1,0 0,1 1,-1-1,0 1,1 0,-1-1,1 1,0 0,-1 0,1 0,-1 2,-20 43,13-13,3-1,0 1,3 0,0 0,2 0,2 1,6 42,-7-74,0 0,0 0,1 0,-1 1,1-1,0 0,0 0,0 0,0 0,0 0,1 0,-1 0,1-1,0 1,0 0,0-1,0 1,0-1,0 0,1 0,-1 0,1 0,1 0,-2-1,1 1,0-1,0 1,0-1,0 0,0 0,0-1,1 1,-1 0,0-1,0 0,6 0,-4-1,1 0,-1 0,0 0,0-1,0 0,0 0,1 0,-2 0,1-1,-1 0,1 0,-1 0,0 0,0-1,0 0,-1 0,1 0,-1 0,0 0,0-1,4-9,0-5,-2-1,0 0,-1 0,-1-1,0 1,-2-1,0 1,-2-1,-2 1,1-1,-8-30,8 45,0-1,0 1,0 0,-1 0,0 0,-8-11,-5-1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2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3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1:37:00.085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0:17:03.56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18 0,'0'0,"-1"0,0 0,1 0,-1 0,0 0,1 0,-1 0,0 1,1-1,-1 0,0 0,1 0,-1 1,0-1,1 0,-1 1,1-1,-1 1,1-1,-1 0,1 1,-1-1,1 1,-1-1,1 1,0 0,-1-1,1 1,0-1,0 1,-1 0,1-1,0 1,0 0,0-1,0 1,0 0,0-1,0 1,0 0,0-1,0 1,0 0,0-1,0 1,0 0,1-1,-1 1,0-1,1 1,-1 0,0-1,1 1,-1-1,0 1,2 0,0 3,0 1,1-1,0 0,0 0,0 0,7 6,0-3,0-1,1 0,0 0,0-1,1 0,22 5,78 13,-102-21,311 35,-215-29,1 4,203 52,249 147,-553-208,53 21,-1 4,58 36,-92-49,-1 2,-1 0,-1 1,0 1,-1 1,-1 1,18 26,126 213,-155-242,0 1,-2 1,0-1,-1 1,-1 0,3 35,-4 126,-4-128,-51 765,26-516,12-129,-20 407,36 134,2-659,2 1,3-2,28 101,3 12,-22-95,3 0,4-1,52 107,10 28,-69-156,35 85,-48-123,1-1,1 1,0-1,0-1,1 0,0 0,1 0,16 13,-18-19,0 0,0 0,1 0,0 0,0-1,9 2,-10-3,0 0,0 0,-1 1,1 0,0 0,-1 1,0 0,8 6,-9-5,0-1,1 1,0-1,-1 0,2 0,-1-1,0 0,13 4,-15-6,0 0,0 0,0-1,0 0,0 0,0 0,0 0,0-1,0 1,0-1,-1 0,1 0,0-1,0 1,-1-1,1 0,3-2,12-9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41.39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20:18:04.990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1039 1,'1'0,"0"0,0 0,0 1,1-1,-1 0,0 1,0-1,0 0,0 1,0 0,0-1,0 1,0-1,0 1,0 0,0 0,-1 0,1 0,0-1,0 1,-1 0,1 0,-1 0,1 0,-1 1,1-1,-1 0,0 0,1 0,-1 0,0 0,0 0,0 1,0-1,0 0,0 0,0 0,0 0,0 1,-1-1,1 0,-1 1,0 5,0 0,-1-1,0 1,0 0,-6 11,-13 14,-1-1,-46 49,20-25,-3 6,-83 107,113-138,2 1,1 1,-27 64,22-30,2 1,4 1,2 1,3 0,4 0,2 1,4 1,2-1,4 0,24 132,106 301,34-8,-33-103,-34-105,-70-212,70 121,-89-175,0 1,-1 0,-1 0,-2 1,0 0,-1 0,5 30,-10-37,-1 0,-1 0,0 0,-1-1,0 1,-2 0,0 0,0-1,-2 0,0 1,0-2,-10 19,-14 18,-2 0,-2-3,-74 85,-146 114,168-178,-3-4,-2-4,-4-4,-1-3,-138 53,226-104,1 0,1 0,0-1,-1 0,1 0,-1 0,1-1,-1 0,0 0,0 0,0-1,-9 0,-1-7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42.80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48.910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207 0,'-2'1,"1"-1,-1 0,1 1,0-1,-1 1,1 0,0-1,0 1,-1 0,1 0,0 0,0-1,0 1,0 1,0-1,0 0,0 0,1 0,-1 0,0 1,1-1,-1 0,0 1,1-1,0 0,-1 3,-8 42,9-42,-8 38,-23 79,18-84,3 1,-9 66,17-87,0 0,-1-1,-1 1,-1 0,0-1,-1 0,-11 21,8-18,2 0,0 1,1 0,2 0,0 1,-3 40,6-14,8 92,-5-128,1 0,0-1,0 1,1-1,1 1,-1-1,2-1,0 1,0-1,1 0,0 0,0 0,16 13,24 31,-41-46,1 0,0-1,0 0,0 0,1 0,0-1,0 0,0-1,1 0,0 0,0 0,0-1,0-1,0 0,0 0,0 0,11-1,17 1,-1-2,2-1,36-7,-68 7,0 0,0-1,0 0,0 0,0 0,-1-1,1 0,-1 0,1 0,-1-1,0 0,1 0,-2 0,1 0,-1-1,0 0,0 0,-1 0,1 0,2-6,6-14,-1 0,-1 0,11-37,-8 18,-7 29,-2-1,0 0,-1-1,0 1,-2 0,0-1,-1-22,-1 29,0 0,-1 1,0-1,-1 1,0 0,0 0,-1 0,0 0,-1 0,1 1,-2 0,0 0,-12-14,-70-84,8 7,42 47,32 42,-1 0,0 0,0 1,-2 0,-13-12,16 16,1 0,0 0,0 0,0-1,0 1,1-1,0 0,0-1,0 1,1-1,0 1,-3-10,2-2,0 0,1 0,0-26,1 11,-11-31,6 39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8-26T18:33:49.864"/>
    </inkml:context>
    <inkml:brush xml:id="br0">
      <inkml:brushProperty name="width" value="0.35" units="cm"/>
      <inkml:brushProperty name="height" value="0.35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B8406-1E7D-46FC-9BEA-86B84F643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1D941-B77E-45DF-8D39-3A9DD8900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768F4-03D1-4DCF-BE67-40A6EAFA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E436A-35F7-4F59-A579-31EB8942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5114B-8300-4CA5-B074-7114FB01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7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07CF8A-17E2-40E1-AD2C-DEC4DCB4B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8015B2-71E8-495C-86C7-3FC9FCAB2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1D699-F731-453E-A8D6-06D304DD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D6CD0-4801-4C62-A9DE-B43CCE70E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2B9CC-2793-40B2-963B-9FDF0139D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15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E169E-D2F7-4D5D-9312-4E17565B27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4B440-212C-4046-94B5-1D49116BD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C6961-5B43-4DEA-B99A-757E75914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102AA-9349-4B3D-ACB1-99C3FABD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2921F-2467-4048-9288-5BC774D8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9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E654C-604E-4593-B216-9DE74AA2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61DB1-84A4-44C1-A05C-EADFD2E45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2E320-5209-4A8A-8693-A54D5273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C776F-62CC-457A-A6DD-2FAF197B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D0061-0D32-4774-AA9C-AEC8BDB99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B420-76C0-4689-AE00-1180AC4E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66A82-B6A8-4B8A-A013-E3163D23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FAAC1-5F30-4DE2-AA1D-2096BD5C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39CF9-7C77-4478-9EE5-B05A6D3C0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AFC36-8EBD-43FC-B085-A31FE619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7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002C2-69BB-4E8B-96AF-DDD6D71FA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90C92-EA4E-4042-99D2-88E9017AC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475DD-4FE6-4428-A194-CA7CB675B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7FA97-FA5E-4B9C-8C2C-3BEF7E08E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88634-EDBB-44EF-8870-9ED42EAE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0CB2C-C0C6-4F76-AAC6-A79C190A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CEEC9-766B-4C09-8554-EFCF507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A96E5-4047-4B0C-8C01-3E3CB0CD9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9CE674-C4CC-4021-B373-05DD9E95A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B7E94-0920-4349-8510-BA323A3E43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EEFE8F-89D7-4604-90E1-B04F102A8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D24E55-BFB9-4D63-AEC9-1EE5498D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52A4F4-D724-4DCE-8635-A37CCE73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29482-741A-45A8-B8E8-219EFC04C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5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45D0F-7291-4AD4-AB34-FDAC12B01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442AAF-EA8A-44EE-A852-0F0172B7B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D51CD8-AEB7-410B-9F5F-01201AB11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26B223-6F2F-40E8-A52D-E5C22BFD9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27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54738-EF8C-4BE1-8084-5EF3CDAE2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2A1F9E-E38A-4117-A0B1-845962B2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DE1AA6-FE21-49A3-A6C1-CC196E990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25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B74B0-3EE4-427C-907C-0B1B3B2D0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FF950-7F80-4222-B3DE-ABB873A6A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C39DFA-4E90-456B-B86F-8C9314933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ABCCB-EBD3-43F3-A7C4-A14AAFC60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0A4E-7BC3-45E7-93A1-8AFFEB99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CE73-B360-44F5-9EEA-017655B3E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44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DBC0-C061-4A26-8411-8C68189A9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1B99A-DCB3-4529-9178-4694BC85A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2B2697-8091-47CE-8094-09E44E57DD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72740-EA62-4DAC-9BA2-B97A7EA08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DF25C-30FF-4D44-89FB-FB2367215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07E16-64C2-4B5C-B6F9-8B7AE9314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5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EC84-05F4-40A3-8C70-79D8CD0B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6DD874-DD28-4E29-A451-0190060D4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1CB1D-A08A-41AC-B838-D2E225D7C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543D8-B256-4C53-A14F-3B630806798F}" type="datetimeFigureOut">
              <a:rPr lang="en-US" smtClean="0"/>
              <a:t>9/23/2021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23195-9B2F-4DE1-AB33-CFCDFC120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E2AFB-1000-4863-9D74-F162B4275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B33A1-D49B-43EA-9C14-49CCD9786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8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customXml" Target="../ink/ink6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customXml" Target="../ink/ink10.xml"/><Relationship Id="rId26" Type="http://schemas.openxmlformats.org/officeDocument/2006/relationships/customXml" Target="../ink/ink16.xml"/><Relationship Id="rId39" Type="http://schemas.openxmlformats.org/officeDocument/2006/relationships/customXml" Target="../ink/ink29.xml"/><Relationship Id="rId21" Type="http://schemas.openxmlformats.org/officeDocument/2006/relationships/customXml" Target="../ink/ink12.xml"/><Relationship Id="rId34" Type="http://schemas.openxmlformats.org/officeDocument/2006/relationships/customXml" Target="../ink/ink24.xml"/><Relationship Id="rId42" Type="http://schemas.openxmlformats.org/officeDocument/2006/relationships/customXml" Target="../ink/ink32.xml"/><Relationship Id="rId47" Type="http://schemas.openxmlformats.org/officeDocument/2006/relationships/customXml" Target="../ink/ink37.xml"/><Relationship Id="rId50" Type="http://schemas.openxmlformats.org/officeDocument/2006/relationships/customXml" Target="../ink/ink40.xml"/><Relationship Id="rId55" Type="http://schemas.openxmlformats.org/officeDocument/2006/relationships/customXml" Target="../ink/ink45.xml"/><Relationship Id="rId63" Type="http://schemas.openxmlformats.org/officeDocument/2006/relationships/customXml" Target="../ink/ink53.xml"/><Relationship Id="rId68" Type="http://schemas.openxmlformats.org/officeDocument/2006/relationships/customXml" Target="../ink/ink58.xml"/><Relationship Id="rId7" Type="http://schemas.openxmlformats.org/officeDocument/2006/relationships/customXml" Target="../ink/ink3.xml"/><Relationship Id="rId2" Type="http://schemas.openxmlformats.org/officeDocument/2006/relationships/image" Target="../media/image2.jpeg"/><Relationship Id="rId16" Type="http://schemas.openxmlformats.org/officeDocument/2006/relationships/image" Target="../media/image7.png"/><Relationship Id="rId29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customXml" Target="../ink/ink14.xml"/><Relationship Id="rId32" Type="http://schemas.openxmlformats.org/officeDocument/2006/relationships/customXml" Target="../ink/ink22.xml"/><Relationship Id="rId37" Type="http://schemas.openxmlformats.org/officeDocument/2006/relationships/customXml" Target="../ink/ink27.xml"/><Relationship Id="rId40" Type="http://schemas.openxmlformats.org/officeDocument/2006/relationships/customXml" Target="../ink/ink30.xml"/><Relationship Id="rId45" Type="http://schemas.openxmlformats.org/officeDocument/2006/relationships/customXml" Target="../ink/ink35.xml"/><Relationship Id="rId53" Type="http://schemas.openxmlformats.org/officeDocument/2006/relationships/customXml" Target="../ink/ink43.xml"/><Relationship Id="rId58" Type="http://schemas.openxmlformats.org/officeDocument/2006/relationships/customXml" Target="../ink/ink48.xml"/><Relationship Id="rId66" Type="http://schemas.openxmlformats.org/officeDocument/2006/relationships/customXml" Target="../ink/ink56.xml"/><Relationship Id="rId5" Type="http://schemas.openxmlformats.org/officeDocument/2006/relationships/customXml" Target="../ink/ink2.xml"/><Relationship Id="rId15" Type="http://schemas.openxmlformats.org/officeDocument/2006/relationships/customXml" Target="../ink/ink8.xml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customXml" Target="../ink/ink26.xml"/><Relationship Id="rId49" Type="http://schemas.openxmlformats.org/officeDocument/2006/relationships/customXml" Target="../ink/ink39.xml"/><Relationship Id="rId57" Type="http://schemas.openxmlformats.org/officeDocument/2006/relationships/customXml" Target="../ink/ink47.xml"/><Relationship Id="rId61" Type="http://schemas.openxmlformats.org/officeDocument/2006/relationships/customXml" Target="../ink/ink51.xml"/><Relationship Id="rId10" Type="http://schemas.openxmlformats.org/officeDocument/2006/relationships/image" Target="../media/image5.png"/><Relationship Id="rId19" Type="http://schemas.openxmlformats.org/officeDocument/2006/relationships/image" Target="../media/image8.png"/><Relationship Id="rId31" Type="http://schemas.openxmlformats.org/officeDocument/2006/relationships/customXml" Target="../ink/ink21.xml"/><Relationship Id="rId44" Type="http://schemas.openxmlformats.org/officeDocument/2006/relationships/customXml" Target="../ink/ink34.xml"/><Relationship Id="rId52" Type="http://schemas.openxmlformats.org/officeDocument/2006/relationships/customXml" Target="../ink/ink42.xml"/><Relationship Id="rId60" Type="http://schemas.openxmlformats.org/officeDocument/2006/relationships/customXml" Target="../ink/ink50.xml"/><Relationship Id="rId65" Type="http://schemas.openxmlformats.org/officeDocument/2006/relationships/customXml" Target="../ink/ink55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customXml" Target="../ink/ink7.xml"/><Relationship Id="rId22" Type="http://schemas.openxmlformats.org/officeDocument/2006/relationships/image" Target="../media/image9.png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customXml" Target="../ink/ink25.xml"/><Relationship Id="rId43" Type="http://schemas.openxmlformats.org/officeDocument/2006/relationships/customXml" Target="../ink/ink33.xml"/><Relationship Id="rId48" Type="http://schemas.openxmlformats.org/officeDocument/2006/relationships/customXml" Target="../ink/ink38.xml"/><Relationship Id="rId56" Type="http://schemas.openxmlformats.org/officeDocument/2006/relationships/customXml" Target="../ink/ink46.xml"/><Relationship Id="rId64" Type="http://schemas.openxmlformats.org/officeDocument/2006/relationships/customXml" Target="../ink/ink54.xml"/><Relationship Id="rId8" Type="http://schemas.openxmlformats.org/officeDocument/2006/relationships/image" Target="../media/image40.png"/><Relationship Id="rId51" Type="http://schemas.openxmlformats.org/officeDocument/2006/relationships/customXml" Target="../ink/ink41.xml"/><Relationship Id="rId3" Type="http://schemas.openxmlformats.org/officeDocument/2006/relationships/customXml" Target="../ink/ink1.xml"/><Relationship Id="rId12" Type="http://schemas.openxmlformats.org/officeDocument/2006/relationships/image" Target="../media/image6.png"/><Relationship Id="rId17" Type="http://schemas.openxmlformats.org/officeDocument/2006/relationships/customXml" Target="../ink/ink9.xml"/><Relationship Id="rId25" Type="http://schemas.openxmlformats.org/officeDocument/2006/relationships/customXml" Target="../ink/ink15.xml"/><Relationship Id="rId33" Type="http://schemas.openxmlformats.org/officeDocument/2006/relationships/customXml" Target="../ink/ink23.xml"/><Relationship Id="rId38" Type="http://schemas.openxmlformats.org/officeDocument/2006/relationships/customXml" Target="../ink/ink28.xml"/><Relationship Id="rId46" Type="http://schemas.openxmlformats.org/officeDocument/2006/relationships/customXml" Target="../ink/ink36.xml"/><Relationship Id="rId59" Type="http://schemas.openxmlformats.org/officeDocument/2006/relationships/customXml" Target="../ink/ink49.xml"/><Relationship Id="rId67" Type="http://schemas.openxmlformats.org/officeDocument/2006/relationships/customXml" Target="../ink/ink57.xml"/><Relationship Id="rId20" Type="http://schemas.openxmlformats.org/officeDocument/2006/relationships/customXml" Target="../ink/ink11.xml"/><Relationship Id="rId41" Type="http://schemas.openxmlformats.org/officeDocument/2006/relationships/customXml" Target="../ink/ink31.xml"/><Relationship Id="rId54" Type="http://schemas.openxmlformats.org/officeDocument/2006/relationships/customXml" Target="../ink/ink44.xml"/><Relationship Id="rId62" Type="http://schemas.openxmlformats.org/officeDocument/2006/relationships/customXml" Target="../ink/ink5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29820-6D6F-4800-BA82-32DD57A534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67279"/>
            <a:ext cx="9144000" cy="1125109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</a:rPr>
              <a:t>MOFs for DAC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04EF71-87AD-45F7-ADDB-9527C72CE3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439" y="4781719"/>
            <a:ext cx="11644828" cy="237264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Description &amp; Applications of </a:t>
            </a:r>
            <a:r>
              <a:rPr lang="en-US" sz="3200" i="1" dirty="0">
                <a:solidFill>
                  <a:srgbClr val="C00000"/>
                </a:solidFill>
              </a:rPr>
              <a:t>alpha-Magnesium </a:t>
            </a:r>
            <a:r>
              <a:rPr lang="en-US" sz="3200" i="1" dirty="0" err="1">
                <a:solidFill>
                  <a:srgbClr val="C00000"/>
                </a:solidFill>
              </a:rPr>
              <a:t>formate</a:t>
            </a:r>
            <a:r>
              <a:rPr lang="en-US" sz="3200" i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(</a:t>
            </a:r>
            <a:r>
              <a:rPr lang="el-GR" sz="3200" b="1" dirty="0">
                <a:solidFill>
                  <a:srgbClr val="C00000"/>
                </a:solidFill>
              </a:rPr>
              <a:t>α</a:t>
            </a:r>
            <a:r>
              <a:rPr lang="en-US" sz="3200" b="1" dirty="0">
                <a:solidFill>
                  <a:srgbClr val="C00000"/>
                </a:solidFill>
              </a:rPr>
              <a:t>-</a:t>
            </a:r>
            <a:r>
              <a:rPr lang="en-US" sz="3200" b="1" dirty="0" err="1">
                <a:solidFill>
                  <a:srgbClr val="C00000"/>
                </a:solidFill>
              </a:rPr>
              <a:t>Mgf</a:t>
            </a:r>
            <a:r>
              <a:rPr lang="en-US" sz="3200" dirty="0">
                <a:solidFill>
                  <a:srgbClr val="C00000"/>
                </a:solidFill>
              </a:rPr>
              <a:t>) MOFs for maximal </a:t>
            </a:r>
            <a:r>
              <a:rPr lang="en-US" sz="3200" b="1" dirty="0">
                <a:solidFill>
                  <a:srgbClr val="C00000"/>
                </a:solidFill>
              </a:rPr>
              <a:t>direct air capture </a:t>
            </a:r>
            <a:r>
              <a:rPr lang="en-US" sz="3200" dirty="0">
                <a:solidFill>
                  <a:srgbClr val="C00000"/>
                </a:solidFill>
              </a:rPr>
              <a:t>of </a:t>
            </a:r>
            <a:r>
              <a:rPr lang="en-US" sz="3200" b="1" dirty="0">
                <a:solidFill>
                  <a:srgbClr val="C00000"/>
                </a:solidFill>
              </a:rPr>
              <a:t>CO</a:t>
            </a:r>
            <a:r>
              <a:rPr lang="en-US" sz="1800" b="1" dirty="0">
                <a:solidFill>
                  <a:srgbClr val="C00000"/>
                </a:solidFill>
              </a:rPr>
              <a:t>2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sz="2600" b="1" dirty="0">
                <a:solidFill>
                  <a:srgbClr val="00B050"/>
                </a:solidFill>
              </a:rPr>
              <a:t>Carbon Capture </a:t>
            </a:r>
            <a:r>
              <a:rPr lang="en-US" sz="2600" b="1" dirty="0" err="1">
                <a:solidFill>
                  <a:srgbClr val="00B050"/>
                </a:solidFill>
              </a:rPr>
              <a:t>XPrize</a:t>
            </a:r>
            <a:r>
              <a:rPr lang="en-US" sz="2600" b="1" dirty="0">
                <a:solidFill>
                  <a:srgbClr val="00B050"/>
                </a:solidFill>
              </a:rPr>
              <a:t> Concept – M. Ricciardi (Team </a:t>
            </a:r>
            <a:r>
              <a:rPr lang="en-US" sz="2600" b="1" dirty="0" err="1">
                <a:solidFill>
                  <a:srgbClr val="00B050"/>
                </a:solidFill>
              </a:rPr>
              <a:t>Yummet</a:t>
            </a:r>
            <a:r>
              <a:rPr lang="en-US" sz="2600" b="1" dirty="0">
                <a:solidFill>
                  <a:srgbClr val="00B050"/>
                </a:solidFill>
              </a:rPr>
              <a:t>)</a:t>
            </a:r>
          </a:p>
          <a:p>
            <a:r>
              <a:rPr lang="en-US" sz="1800" dirty="0">
                <a:solidFill>
                  <a:srgbClr val="C00000"/>
                </a:solidFill>
              </a:rPr>
              <a:t>Image by </a:t>
            </a:r>
            <a:r>
              <a:rPr lang="en-US" sz="1800" b="1" dirty="0">
                <a:solidFill>
                  <a:srgbClr val="C00000"/>
                </a:solidFill>
              </a:rPr>
              <a:t>thoughtco.com</a:t>
            </a:r>
          </a:p>
          <a:p>
            <a:endParaRPr lang="en-US" sz="18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F0796-5329-4291-94DA-73528707A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1" y="1492388"/>
            <a:ext cx="4439798" cy="31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907D69-CFED-41F2-B1B3-F8C83696B22B}"/>
              </a:ext>
            </a:extLst>
          </p:cNvPr>
          <p:cNvSpPr txBox="1"/>
          <p:nvPr/>
        </p:nvSpPr>
        <p:spPr>
          <a:xfrm>
            <a:off x="370449" y="291394"/>
            <a:ext cx="11451102" cy="68313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Considerations (example: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indicators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based upon varying (simulated)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CharterBT-Roman"/>
              </a:rPr>
              <a:t>CO</a:t>
            </a:r>
            <a:r>
              <a:rPr lang="en-US" b="1" i="0" u="none" strike="noStrike" baseline="0" dirty="0">
                <a:solidFill>
                  <a:srgbClr val="00B050"/>
                </a:solidFill>
                <a:latin typeface="NimbusRomNo9L-Regu"/>
              </a:rPr>
              <a:t>2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NimbusRomNo9L-Regu"/>
              </a:rPr>
              <a:t> </a:t>
            </a:r>
            <a:r>
              <a:rPr lang="en-US" sz="2400" b="1" i="0" u="none" strike="noStrike" baseline="0" dirty="0">
                <a:solidFill>
                  <a:srgbClr val="00B050"/>
                </a:solidFill>
                <a:latin typeface="CharterBT-Roman"/>
              </a:rPr>
              <a:t>permeances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(at 34, 1170, or 8000 GPU) according to S. 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Budhathoki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are: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CO</a:t>
            </a:r>
            <a:r>
              <a:rPr lang="en-US" sz="1600" b="1" u="sng" dirty="0">
                <a:solidFill>
                  <a:srgbClr val="FF0000"/>
                </a:solidFill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/N</a:t>
            </a:r>
            <a:r>
              <a:rPr lang="en-US" sz="1600" b="1" u="sng" dirty="0">
                <a:solidFill>
                  <a:srgbClr val="FF0000"/>
                </a:solidFill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2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selectivity</a:t>
            </a: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  <a:sym typeface="Wingdings" panose="05000000000000000000" pitchFamily="2" charset="2"/>
              </a:rPr>
              <a:t></a:t>
            </a:r>
            <a:endParaRPr lang="en-US" sz="2400" b="1" dirty="0">
              <a:solidFill>
                <a:srgbClr val="FF0000"/>
              </a:solidFill>
              <a:latin typeface="CharterBT-Roman"/>
              <a:ea typeface="Calibri" panose="020F0502020204030204" pitchFamily="34" charset="0"/>
              <a:cs typeface="CharterBT-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		Compression cost ($/MWh) +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		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Vacuum pump cost ($/MWh) +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		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Membrane area cost ($/MWh) +           </a:t>
            </a:r>
            <a:r>
              <a:rPr lang="en-US" sz="2400" b="1" dirty="0">
                <a:solidFill>
                  <a:srgbClr val="C0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= </a:t>
            </a:r>
            <a:r>
              <a:rPr lang="en-US" sz="2400" b="1" dirty="0">
                <a:solidFill>
                  <a:srgbClr val="C0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Cost</a:t>
            </a:r>
            <a:r>
              <a:rPr lang="en-US" sz="2400" b="1" dirty="0"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*</a:t>
            </a:r>
            <a:r>
              <a:rPr lang="en-US" sz="2400" b="1" dirty="0">
                <a:solidFill>
                  <a:srgbClr val="C0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 of 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C00000"/>
                </a:solidFill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 </a:t>
            </a:r>
            <a:r>
              <a:rPr lang="en-US" sz="2400" b="1" dirty="0">
                <a:solidFill>
                  <a:srgbClr val="C0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Captured ($/ton)</a:t>
            </a:r>
            <a:endParaRPr lang="en-US" sz="2400" b="1" dirty="0">
              <a:solidFill>
                <a:srgbClr val="FF0000"/>
              </a:solidFill>
              <a:effectLst/>
              <a:latin typeface="CharterBT-Roman"/>
              <a:ea typeface="Calibri" panose="020F0502020204030204" pitchFamily="34" charset="0"/>
              <a:cs typeface="CharterBT-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		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Liquefaction cost ($/MWh) +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		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Cost of Electricity (COE) (</a:t>
            </a:r>
            <a:r>
              <a:rPr lang="en-US" sz="2400" b="1" dirty="0">
                <a:solidFill>
                  <a:srgbClr val="FF0000"/>
                </a:solidFill>
                <a:effectLst/>
                <a:latin typeface="NimbusRomNo9L-Regu"/>
                <a:ea typeface="Calibri" panose="020F0502020204030204" pitchFamily="34" charset="0"/>
                <a:cs typeface="NimbusRomNo9L-Regu"/>
              </a:rPr>
              <a:t>%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) +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FF000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		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Net Power Output (MWe</a:t>
            </a:r>
            <a:r>
              <a:rPr lang="en-US" sz="2400" b="1" dirty="0">
                <a:solidFill>
                  <a:srgbClr val="FF0000"/>
                </a:solidFill>
                <a:effectLst/>
                <a:latin typeface="CMSY10"/>
                <a:ea typeface="Calibri" panose="020F0502020204030204" pitchFamily="34" charset="0"/>
                <a:cs typeface="CMSY10"/>
              </a:rPr>
              <a:t>_</a:t>
            </a:r>
            <a:r>
              <a:rPr lang="en-US" sz="2400" b="1" dirty="0">
                <a:solidFill>
                  <a:srgbClr val="FF000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) </a:t>
            </a:r>
            <a:r>
              <a:rPr lang="en-US" sz="2400" dirty="0"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400" b="1" dirty="0"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*</a:t>
            </a:r>
            <a:r>
              <a:rPr lang="en-US" sz="2000" b="1" dirty="0">
                <a:solidFill>
                  <a:srgbClr val="00B05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F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or </a:t>
            </a:r>
            <a:r>
              <a:rPr lang="en-US" sz="2000" b="1" u="sng" dirty="0">
                <a:solidFill>
                  <a:srgbClr val="00B05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actual $ amounts per GPU </a:t>
            </a:r>
            <a:r>
              <a:rPr lang="en-US" sz="2000" b="1" u="sng" dirty="0">
                <a:solidFill>
                  <a:srgbClr val="00B05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level</a:t>
            </a:r>
            <a:r>
              <a:rPr lang="en-US" sz="2000" b="1" dirty="0">
                <a:solidFill>
                  <a:srgbClr val="00B05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, and </a:t>
            </a:r>
            <a:r>
              <a:rPr lang="en-US" sz="2000" b="1" u="sng" dirty="0">
                <a:solidFill>
                  <a:srgbClr val="00B05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selectivity categories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,</a:t>
            </a:r>
            <a:r>
              <a:rPr lang="en-US" sz="2000" b="1" dirty="0">
                <a:solidFill>
                  <a:srgbClr val="00B050"/>
                </a:solidFill>
                <a:latin typeface="CharterBT-Roman"/>
                <a:ea typeface="Calibri" panose="020F0502020204030204" pitchFamily="34" charset="0"/>
                <a:cs typeface="CharterBT-Roman"/>
              </a:rPr>
              <a:t> see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page 10, table 4 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– </a:t>
            </a:r>
            <a:r>
              <a:rPr lang="en-US" sz="2000" dirty="0">
                <a:effectLst/>
                <a:latin typeface="CharterBT-Roman"/>
                <a:ea typeface="Calibri" panose="020F0502020204030204" pitchFamily="34" charset="0"/>
                <a:cs typeface="CharterBT-Roman"/>
              </a:rPr>
              <a:t>‘</a:t>
            </a:r>
            <a:r>
              <a:rPr lang="en-US" sz="2000" b="1" dirty="0"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High-throughput Computational Prediction of the Cost of Carbon Capture using Mixed Matrix Membranes’ 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(S. </a:t>
            </a:r>
            <a:r>
              <a:rPr lang="en-US" sz="2000" b="1" dirty="0" err="1">
                <a:solidFill>
                  <a:srgbClr val="00B050"/>
                </a:solidFill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Budhathoki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 </a:t>
            </a:r>
            <a:r>
              <a:rPr lang="en-US" sz="2000" b="1" i="1" dirty="0">
                <a:solidFill>
                  <a:srgbClr val="00B050"/>
                </a:solidFill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et al</a:t>
            </a:r>
            <a:r>
              <a:rPr lang="en-US" sz="2000" b="1" dirty="0">
                <a:solidFill>
                  <a:srgbClr val="00B050"/>
                </a:solidFill>
                <a:effectLst/>
                <a:latin typeface="CharterBT-Bold"/>
                <a:ea typeface="Calibri" panose="020F0502020204030204" pitchFamily="34" charset="0"/>
                <a:cs typeface="CharterBT-Bold"/>
              </a:rPr>
              <a:t>); </a:t>
            </a:r>
            <a:r>
              <a:rPr lang="en-US" sz="20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&amp; Environmental Science 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(Royal Chemical Society), 2018</a:t>
            </a:r>
            <a:r>
              <a:rPr lang="en-US" sz="20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[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US" sz="20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schematic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page 6</a:t>
            </a:r>
            <a:r>
              <a:rPr lang="en-US" sz="20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 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82214A9-397B-42EF-94AB-099D3FB9D25C}"/>
                  </a:ext>
                </a:extLst>
              </p14:cNvPr>
              <p14:cNvContentPartPr/>
              <p14:nvPr/>
            </p14:nvContentPartPr>
            <p14:xfrm>
              <a:off x="5831225" y="1701637"/>
              <a:ext cx="1054800" cy="1977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82214A9-397B-42EF-94AB-099D3FB9D2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95585" y="1665637"/>
                <a:ext cx="1126440" cy="20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2C76EAE-9E0F-4FD5-A63E-6830E7176CEA}"/>
                  </a:ext>
                </a:extLst>
              </p14:cNvPr>
              <p14:cNvContentPartPr/>
              <p14:nvPr/>
            </p14:nvContentPartPr>
            <p14:xfrm>
              <a:off x="6476705" y="3643117"/>
              <a:ext cx="460800" cy="1777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2C76EAE-9E0F-4FD5-A63E-6830E7176C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41065" y="3607477"/>
                <a:ext cx="532440" cy="18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318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059794-715E-46EF-908A-5E75EDDB6BDA}"/>
              </a:ext>
            </a:extLst>
          </p:cNvPr>
          <p:cNvSpPr txBox="1"/>
          <p:nvPr/>
        </p:nvSpPr>
        <p:spPr>
          <a:xfrm>
            <a:off x="429318" y="364198"/>
            <a:ext cx="11336695" cy="7407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B050"/>
                </a:solidFill>
              </a:rPr>
              <a:t>Metal Organic Frameworks (MOFs)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Type: </a:t>
            </a:r>
            <a:r>
              <a:rPr lang="en-US" sz="3200" dirty="0">
                <a:solidFill>
                  <a:srgbClr val="00B050"/>
                </a:solidFill>
              </a:rPr>
              <a:t>Alpha-Magnesium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formate</a:t>
            </a:r>
            <a:r>
              <a:rPr lang="en-US" sz="2800" dirty="0">
                <a:solidFill>
                  <a:srgbClr val="00B050"/>
                </a:solidFill>
              </a:rPr>
              <a:t> (</a:t>
            </a:r>
            <a:r>
              <a:rPr lang="el-GR" sz="2800" b="1" dirty="0">
                <a:solidFill>
                  <a:srgbClr val="00B050"/>
                </a:solidFill>
              </a:rPr>
              <a:t>α</a:t>
            </a:r>
            <a:r>
              <a:rPr lang="en-US" sz="2800" b="1" dirty="0">
                <a:solidFill>
                  <a:srgbClr val="00B050"/>
                </a:solidFill>
              </a:rPr>
              <a:t>-</a:t>
            </a:r>
            <a:r>
              <a:rPr lang="en-US" sz="2800" b="1" dirty="0" err="1">
                <a:solidFill>
                  <a:srgbClr val="00B050"/>
                </a:solidFill>
              </a:rPr>
              <a:t>Mgf</a:t>
            </a:r>
            <a:r>
              <a:rPr lang="en-US" sz="2800" b="1" dirty="0">
                <a:solidFill>
                  <a:srgbClr val="00B050"/>
                </a:solidFill>
              </a:rPr>
              <a:t>) </a:t>
            </a: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IUPAC name: </a:t>
            </a:r>
            <a:r>
              <a:rPr lang="en-US" sz="2800" b="1" dirty="0">
                <a:solidFill>
                  <a:srgbClr val="00B050"/>
                </a:solidFill>
              </a:rPr>
              <a:t>Mg(HCO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r>
              <a:rPr lang="en-US" sz="2800" b="1" dirty="0">
                <a:solidFill>
                  <a:srgbClr val="00B050"/>
                </a:solidFill>
              </a:rPr>
              <a:t>)</a:t>
            </a:r>
            <a:r>
              <a:rPr lang="en-US" sz="2800" b="1" baseline="-25000" dirty="0">
                <a:solidFill>
                  <a:srgbClr val="00B050"/>
                </a:solidFill>
              </a:rPr>
              <a:t>2</a:t>
            </a:r>
            <a:endParaRPr lang="en-US" sz="2800" baseline="-25000" dirty="0">
              <a:solidFill>
                <a:srgbClr val="00B050"/>
              </a:solidFill>
            </a:endParaRPr>
          </a:p>
          <a:p>
            <a:pPr algn="ctr"/>
            <a:endParaRPr lang="en-US" sz="2800" baseline="-25000" dirty="0">
              <a:solidFill>
                <a:srgbClr val="00B050"/>
              </a:solidFill>
            </a:endParaRPr>
          </a:p>
          <a:p>
            <a:pPr algn="ctr"/>
            <a:endParaRPr lang="en-US" sz="2000" baseline="-25000" dirty="0">
              <a:solidFill>
                <a:srgbClr val="00B050"/>
              </a:solidFill>
            </a:endParaRPr>
          </a:p>
          <a:p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&gt; MOF architectures can be 1D, 2D, or 3D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&gt;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Mgf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MOFs (and related forms) are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HIGHLY selective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CO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&gt; MOFs have extremely large surface areas relative to their 		   		   small volume (up to several thousands of m</a:t>
            </a:r>
            <a:r>
              <a:rPr lang="en-US" sz="2800" b="1" baseline="30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/gm), thus </a:t>
            </a: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&gt; great CO</a:t>
            </a:r>
            <a:r>
              <a:rPr lang="en-US" sz="2800" b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adsorption capacity/potential.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the highest reported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capture content on a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was an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amine-loaded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Mg-DOBDC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a Magnesium cluster with terephthalic acid (or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Magnesium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diformate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ctr"/>
            <a:endParaRPr lang="en-US" sz="2800" baseline="-25000" dirty="0">
              <a:solidFill>
                <a:srgbClr val="00B050"/>
              </a:solidFill>
            </a:endParaRPr>
          </a:p>
          <a:p>
            <a:pPr algn="ctr"/>
            <a:endParaRPr lang="en-US" sz="2800" baseline="-25000" dirty="0">
              <a:solidFill>
                <a:srgbClr val="00B050"/>
              </a:solidFill>
            </a:endParaRPr>
          </a:p>
          <a:p>
            <a:pPr algn="ctr"/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79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Wonderful World of MOFs - MagLab">
            <a:extLst>
              <a:ext uri="{FF2B5EF4-FFF2-40B4-BE49-F238E27FC236}">
                <a16:creationId xmlns:a16="http://schemas.microsoft.com/office/drawing/2014/main" id="{834B6607-C20E-4FE5-9F32-111FEBA0A6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60" y="356797"/>
            <a:ext cx="4090087" cy="384295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E00CA4-8F96-4D63-9755-1B7046E94705}"/>
              </a:ext>
            </a:extLst>
          </p:cNvPr>
          <p:cNvSpPr txBox="1"/>
          <p:nvPr/>
        </p:nvSpPr>
        <p:spPr>
          <a:xfrm>
            <a:off x="616944" y="4308841"/>
            <a:ext cx="10994833" cy="219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Idealized crystal-structure rendering of an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Mgf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MOF (image: National </a:t>
            </a:r>
            <a:r>
              <a:rPr lang="en-US" sz="20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MagLab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MOF crystal lattices (comprised of 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transition metal ion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nodes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and organic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ligand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‘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linker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molecules) can be arrayed in 1D, 2D (for 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anisotropic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diffusion) or 3D (for </a:t>
            </a:r>
            <a:r>
              <a:rPr lang="en-US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isotropic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gas diffusion) architectures. MOF pore sizes can be enlarged/narrowed via addition of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SiF</a:t>
            </a:r>
            <a:r>
              <a:rPr lang="en-US" sz="2000" b="1" baseline="-250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(‘SIFSIX’) double anion ‘linkers’ (overcoming trade-off in </a:t>
            </a:r>
            <a:r>
              <a:rPr lang="en-US" sz="20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capacity v. selectivity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see also: 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Cui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[acetylene/ethylene], </a:t>
            </a:r>
            <a:r>
              <a:rPr lang="en-US" sz="20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Cadiau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20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[propylene/propane] for other ‘tunable’ MOF polymer mixtures).</a:t>
            </a:r>
            <a:endParaRPr lang="en-US" sz="2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he Wonderful World of MOFs - MagLab">
            <a:extLst>
              <a:ext uri="{FF2B5EF4-FFF2-40B4-BE49-F238E27FC236}">
                <a16:creationId xmlns:a16="http://schemas.microsoft.com/office/drawing/2014/main" id="{18B437AB-B097-475C-A616-2F2AFE2AF89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53" y="356797"/>
            <a:ext cx="4090087" cy="3842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53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C18FE3-74D1-4DFD-94E4-AE43F86D0A85}"/>
              </a:ext>
            </a:extLst>
          </p:cNvPr>
          <p:cNvSpPr txBox="1"/>
          <p:nvPr/>
        </p:nvSpPr>
        <p:spPr>
          <a:xfrm>
            <a:off x="436042" y="294648"/>
            <a:ext cx="11319915" cy="63850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 Technical Information on MOFs: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MOF architecture selectively adsorbs CO</a:t>
            </a:r>
            <a:r>
              <a:rPr lang="en-US" sz="28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(at each nodal juncture) as air passes over/through it (measured in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kmol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Trapped gas may be released via optical stimulation, thermal (temperature) manipulation and/or liquid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immersion.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 volumes/quantities may be scaled up using new ‘green’ mechano-synthesis method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LA-RAM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(Liquid-Assisted Resonant Acoustic Mixing; see: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H.M. Titi </a:t>
            </a: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r>
              <a:rPr lang="en-US" sz="2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or other method (e.g., continuous solvothermal synthesis).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ote: industrial acids/solvents are typical liquids used in these processes; recommend using </a:t>
            </a: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aprotic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solvents, which are less chemically dangerous/harmful [C. Cogswell].</a:t>
            </a:r>
            <a:endParaRPr lang="en-US" sz="24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02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A56F39-E4B0-4D46-99FA-F8ECB9EB8DEB}"/>
              </a:ext>
            </a:extLst>
          </p:cNvPr>
          <p:cNvSpPr txBox="1"/>
          <p:nvPr/>
        </p:nvSpPr>
        <p:spPr>
          <a:xfrm>
            <a:off x="423034" y="795938"/>
            <a:ext cx="11345212" cy="4522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Problem/Challenge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Mgf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MOFs possess significant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hydrophilicity 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(‘water-loving’ capacity, thus significant H</a:t>
            </a:r>
            <a:r>
              <a:rPr lang="en-US" sz="2400" b="1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absorption) and experience related chemical breakdown, preventing effective deployment in air (as air contains water vapor).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H2O 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3600" b="1" dirty="0">
                <a:solidFill>
                  <a:srgbClr val="00B050"/>
                </a:solidFill>
              </a:rPr>
              <a:t>α</a:t>
            </a:r>
            <a:r>
              <a:rPr lang="en-US" sz="3600" b="1" dirty="0">
                <a:solidFill>
                  <a:srgbClr val="00B050"/>
                </a:solidFill>
              </a:rPr>
              <a:t>-</a:t>
            </a:r>
            <a:r>
              <a:rPr lang="en-US" sz="3600" b="1" dirty="0" err="1">
                <a:solidFill>
                  <a:srgbClr val="00B050"/>
                </a:solidFill>
              </a:rPr>
              <a:t>Mgf</a:t>
            </a:r>
            <a:r>
              <a:rPr lang="en-US" sz="3600" b="1" dirty="0">
                <a:solidFill>
                  <a:srgbClr val="00B050"/>
                </a:solidFill>
              </a:rPr>
              <a:t>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        </a:t>
            </a:r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</a:t>
            </a:r>
          </a:p>
        </p:txBody>
      </p:sp>
      <p:pic>
        <p:nvPicPr>
          <p:cNvPr id="4" name="Picture 3" descr="The Wonderful World of MOFs - MagLab">
            <a:extLst>
              <a:ext uri="{FF2B5EF4-FFF2-40B4-BE49-F238E27FC236}">
                <a16:creationId xmlns:a16="http://schemas.microsoft.com/office/drawing/2014/main" id="{BB28575C-34E4-45D0-ACD2-FC941403EC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483" y="2736050"/>
            <a:ext cx="2992626" cy="285025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221EDD7C-5EE4-4855-BE7A-CBF56315E697}"/>
                  </a:ext>
                </a:extLst>
              </p14:cNvPr>
              <p14:cNvContentPartPr/>
              <p14:nvPr/>
            </p14:nvContentPartPr>
            <p14:xfrm>
              <a:off x="3389345" y="3234877"/>
              <a:ext cx="227880" cy="4939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221EDD7C-5EE4-4855-BE7A-CBF56315E6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26345" y="3171877"/>
                <a:ext cx="353520" cy="61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42029CC9-2B18-4BE1-8415-379D3040733B}"/>
                  </a:ext>
                </a:extLst>
              </p14:cNvPr>
              <p14:cNvContentPartPr/>
              <p14:nvPr/>
            </p14:nvContentPartPr>
            <p14:xfrm>
              <a:off x="2377385" y="2587957"/>
              <a:ext cx="255960" cy="38268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42029CC9-2B18-4BE1-8415-379D304073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14385" y="2524957"/>
                <a:ext cx="38160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CDEA833C-D34A-4B13-A7D9-142696743EF1}"/>
                  </a:ext>
                </a:extLst>
              </p14:cNvPr>
              <p14:cNvContentPartPr/>
              <p14:nvPr/>
            </p14:nvContentPartPr>
            <p14:xfrm>
              <a:off x="2517785" y="2785237"/>
              <a:ext cx="360" cy="576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CDEA833C-D34A-4B13-A7D9-142696743EF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54785" y="2722237"/>
                <a:ext cx="126000" cy="13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oup 125">
            <a:extLst>
              <a:ext uri="{FF2B5EF4-FFF2-40B4-BE49-F238E27FC236}">
                <a16:creationId xmlns:a16="http://schemas.microsoft.com/office/drawing/2014/main" id="{2259B056-B1C0-41A0-B78C-8BB115AB8E74}"/>
              </a:ext>
            </a:extLst>
          </p:cNvPr>
          <p:cNvGrpSpPr/>
          <p:nvPr/>
        </p:nvGrpSpPr>
        <p:grpSpPr>
          <a:xfrm>
            <a:off x="2377385" y="4292829"/>
            <a:ext cx="1325357" cy="1294200"/>
            <a:chOff x="2291705" y="2587957"/>
            <a:chExt cx="130968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6F0D418-3C7C-473F-90F9-68E961826785}"/>
                    </a:ext>
                  </a:extLst>
                </p14:cNvPr>
                <p14:cNvContentPartPr/>
                <p14:nvPr/>
              </p14:nvContentPartPr>
              <p14:xfrm>
                <a:off x="2867345" y="2884597"/>
                <a:ext cx="285480" cy="64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F0D418-3C7C-473F-90F9-68E9618267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4705" y="2821957"/>
                  <a:ext cx="4111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51034515-3A3C-4530-B58D-E64E61B0013B}"/>
                    </a:ext>
                  </a:extLst>
                </p14:cNvPr>
                <p14:cNvContentPartPr/>
                <p14:nvPr/>
              </p14:nvContentPartPr>
              <p14:xfrm>
                <a:off x="2981825" y="3319477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34515-3A3C-4530-B58D-E64E61B001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9185" y="3256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0436363-B03F-45F4-A1BF-4F85B87A7210}"/>
                    </a:ext>
                  </a:extLst>
                </p14:cNvPr>
                <p14:cNvContentPartPr/>
                <p14:nvPr/>
              </p14:nvContentPartPr>
              <p14:xfrm>
                <a:off x="2996225" y="3361597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436363-B03F-45F4-A1BF-4F85B87A72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3585" y="329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8557CC-0853-422D-90C4-F39D55456046}"/>
                    </a:ext>
                  </a:extLst>
                </p14:cNvPr>
                <p14:cNvContentPartPr/>
                <p14:nvPr/>
              </p14:nvContentPartPr>
              <p14:xfrm>
                <a:off x="3009905" y="3221197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8557CC-0853-422D-90C4-F39D55456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7265" y="31581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CDD38A5-751F-4D45-8FCB-24268A673F14}"/>
                    </a:ext>
                  </a:extLst>
                </p14:cNvPr>
                <p14:cNvContentPartPr/>
                <p14:nvPr/>
              </p14:nvContentPartPr>
              <p14:xfrm>
                <a:off x="3358745" y="2587957"/>
                <a:ext cx="242640" cy="43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DD38A5-751F-4D45-8FCB-24268A67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6105" y="2524957"/>
                  <a:ext cx="3682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16B9DB3-870C-410A-B459-868C4D65B5ED}"/>
                    </a:ext>
                  </a:extLst>
                </p14:cNvPr>
                <p14:cNvContentPartPr/>
                <p14:nvPr/>
              </p14:nvContentPartPr>
              <p14:xfrm>
                <a:off x="3460265" y="2826997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B9DB3-870C-410A-B459-868C4D65B5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7625" y="2764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49DF3115-932E-4559-8E37-86B74ACAF652}"/>
                    </a:ext>
                  </a:extLst>
                </p14:cNvPr>
                <p14:cNvContentPartPr/>
                <p14:nvPr/>
              </p14:nvContentPartPr>
              <p14:xfrm>
                <a:off x="2291705" y="3249277"/>
                <a:ext cx="285480" cy="53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DF3115-932E-4559-8E37-86B74ACAF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8705" y="3186637"/>
                  <a:ext cx="4111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5A3F60A-2744-43FF-9BFF-4794DEB317DE}"/>
                    </a:ext>
                  </a:extLst>
                </p14:cNvPr>
                <p14:cNvContentPartPr/>
                <p14:nvPr/>
              </p14:nvContentPartPr>
              <p14:xfrm>
                <a:off x="2433185" y="3600637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A3F60A-2744-43FF-9BFF-4794DEB31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70185" y="3537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F617436-C896-4375-ABB7-5D8F9F74890B}"/>
                    </a:ext>
                  </a:extLst>
                </p14:cNvPr>
                <p14:cNvContentPartPr/>
                <p14:nvPr/>
              </p14:nvContentPartPr>
              <p14:xfrm>
                <a:off x="3063545" y="3713317"/>
                <a:ext cx="77040" cy="16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617436-C896-4375-ABB7-5D8F9F7489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0545" y="3650677"/>
                  <a:ext cx="202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14FA2D4-E640-4FCA-9A68-D081F6F01C78}"/>
                    </a:ext>
                  </a:extLst>
                </p14:cNvPr>
                <p14:cNvContentPartPr/>
                <p14:nvPr/>
              </p14:nvContentPartPr>
              <p14:xfrm>
                <a:off x="2770865" y="3783517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4FA2D4-E640-4FCA-9A68-D081F6F01C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7865" y="37208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5AFA0DE-4F3A-4C75-A6F7-9A7F760CA799}"/>
                    </a:ext>
                  </a:extLst>
                </p14:cNvPr>
                <p14:cNvContentPartPr/>
                <p14:nvPr/>
              </p14:nvContentPartPr>
              <p14:xfrm>
                <a:off x="2644145" y="309447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AFA0DE-4F3A-4C75-A6F7-9A7F760CA7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1505" y="3031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61225E-F3F1-4C57-AE5C-BB671402110A}"/>
                    </a:ext>
                  </a:extLst>
                </p14:cNvPr>
                <p14:cNvContentPartPr/>
                <p14:nvPr/>
              </p14:nvContentPartPr>
              <p14:xfrm>
                <a:off x="2841425" y="26023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61225E-F3F1-4C57-AE5C-BB67140211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8785" y="2539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E914D4B-01B9-42E8-BB30-0146D959F10E}"/>
                    </a:ext>
                  </a:extLst>
                </p14:cNvPr>
                <p14:cNvContentPartPr/>
                <p14:nvPr/>
              </p14:nvContentPartPr>
              <p14:xfrm>
                <a:off x="3249305" y="3164677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914D4B-01B9-42E8-BB30-0146D959F1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6665" y="31020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429A42D-D537-4AE3-8019-1E73FF0A7018}"/>
                  </a:ext>
                </a:extLst>
              </p14:cNvPr>
              <p14:cNvContentPartPr/>
              <p14:nvPr/>
            </p14:nvContentPartPr>
            <p14:xfrm>
              <a:off x="3840065" y="3262957"/>
              <a:ext cx="360" cy="3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429A42D-D537-4AE3-8019-1E73FF0A701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7065" y="320031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2C4DC3B-F5F3-47A5-A25C-D2D6BDC80960}"/>
                  </a:ext>
                </a:extLst>
              </p14:cNvPr>
              <p14:cNvContentPartPr/>
              <p14:nvPr/>
            </p14:nvContentPartPr>
            <p14:xfrm>
              <a:off x="2166425" y="3333877"/>
              <a:ext cx="360" cy="36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2C4DC3B-F5F3-47A5-A25C-D2D6BDC8096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03425" y="3270877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E9011035-7168-4BA4-86F8-CE93785956F5}"/>
                  </a:ext>
                </a:extLst>
              </p14:cNvPr>
              <p14:cNvContentPartPr/>
              <p14:nvPr/>
            </p14:nvContentPartPr>
            <p14:xfrm>
              <a:off x="11000465" y="-605603"/>
              <a:ext cx="360" cy="36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E9011035-7168-4BA4-86F8-CE93785956F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937465" y="-668243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326AFC7B-8981-46CF-B59E-80686DBA7FCD}"/>
              </a:ext>
            </a:extLst>
          </p:cNvPr>
          <p:cNvGrpSpPr/>
          <p:nvPr/>
        </p:nvGrpSpPr>
        <p:grpSpPr>
          <a:xfrm>
            <a:off x="2443908" y="2740357"/>
            <a:ext cx="1325357" cy="1294200"/>
            <a:chOff x="2291705" y="2587957"/>
            <a:chExt cx="130968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C30DEFF-F7D0-4D46-A3C8-B314E5D793E7}"/>
                    </a:ext>
                  </a:extLst>
                </p14:cNvPr>
                <p14:cNvContentPartPr/>
                <p14:nvPr/>
              </p14:nvContentPartPr>
              <p14:xfrm>
                <a:off x="2867345" y="2884597"/>
                <a:ext cx="285480" cy="64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F0D418-3C7C-473F-90F9-68E9618267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4705" y="2821957"/>
                  <a:ext cx="4111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DD91958-1F51-48E0-901D-36094A2CAA02}"/>
                    </a:ext>
                  </a:extLst>
                </p14:cNvPr>
                <p14:cNvContentPartPr/>
                <p14:nvPr/>
              </p14:nvContentPartPr>
              <p14:xfrm>
                <a:off x="2981825" y="3319477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34515-3A3C-4530-B58D-E64E61B001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9185" y="3256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3DE9DF7-2E52-4499-8687-502F3C7A13D9}"/>
                    </a:ext>
                  </a:extLst>
                </p14:cNvPr>
                <p14:cNvContentPartPr/>
                <p14:nvPr/>
              </p14:nvContentPartPr>
              <p14:xfrm>
                <a:off x="2996225" y="3361597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436363-B03F-45F4-A1BF-4F85B87A72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3585" y="329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89E6D6-0741-4DC1-8856-ACD16117D821}"/>
                    </a:ext>
                  </a:extLst>
                </p14:cNvPr>
                <p14:cNvContentPartPr/>
                <p14:nvPr/>
              </p14:nvContentPartPr>
              <p14:xfrm>
                <a:off x="3009905" y="3221197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8557CC-0853-422D-90C4-F39D55456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7265" y="31581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1FC1EC-926B-45FA-B2F2-DE419905773C}"/>
                    </a:ext>
                  </a:extLst>
                </p14:cNvPr>
                <p14:cNvContentPartPr/>
                <p14:nvPr/>
              </p14:nvContentPartPr>
              <p14:xfrm>
                <a:off x="3358745" y="2587957"/>
                <a:ext cx="242640" cy="43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DD38A5-751F-4D45-8FCB-24268A67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6105" y="2524957"/>
                  <a:ext cx="3682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671121-BDFA-412C-AA4C-FAC7DC0465C8}"/>
                    </a:ext>
                  </a:extLst>
                </p14:cNvPr>
                <p14:cNvContentPartPr/>
                <p14:nvPr/>
              </p14:nvContentPartPr>
              <p14:xfrm>
                <a:off x="3460265" y="2826997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B9DB3-870C-410A-B459-868C4D65B5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7625" y="2764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AFCC688-6AFD-454A-9D9A-FFF988F51D45}"/>
                    </a:ext>
                  </a:extLst>
                </p14:cNvPr>
                <p14:cNvContentPartPr/>
                <p14:nvPr/>
              </p14:nvContentPartPr>
              <p14:xfrm>
                <a:off x="2291705" y="3249277"/>
                <a:ext cx="285480" cy="53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DF3115-932E-4559-8E37-86B74ACAF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8705" y="3186637"/>
                  <a:ext cx="4111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F0FFF5-A367-4535-BACF-BEAFB5EABE4B}"/>
                    </a:ext>
                  </a:extLst>
                </p14:cNvPr>
                <p14:cNvContentPartPr/>
                <p14:nvPr/>
              </p14:nvContentPartPr>
              <p14:xfrm>
                <a:off x="2433185" y="3600637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A3F60A-2744-43FF-9BFF-4794DEB31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70185" y="3537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D85381B-D096-4D0B-8C21-768DFA949DC6}"/>
                    </a:ext>
                  </a:extLst>
                </p14:cNvPr>
                <p14:cNvContentPartPr/>
                <p14:nvPr/>
              </p14:nvContentPartPr>
              <p14:xfrm>
                <a:off x="3063545" y="3713317"/>
                <a:ext cx="77040" cy="16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617436-C896-4375-ABB7-5D8F9F7489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0545" y="3650677"/>
                  <a:ext cx="202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56D61D7-FB9F-4357-81A8-ABBD9AF82DF2}"/>
                    </a:ext>
                  </a:extLst>
                </p14:cNvPr>
                <p14:cNvContentPartPr/>
                <p14:nvPr/>
              </p14:nvContentPartPr>
              <p14:xfrm>
                <a:off x="2770865" y="3783517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4FA2D4-E640-4FCA-9A68-D081F6F01C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7865" y="37208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EC043D8-569C-41B7-86CC-900D3DFB53DC}"/>
                    </a:ext>
                  </a:extLst>
                </p14:cNvPr>
                <p14:cNvContentPartPr/>
                <p14:nvPr/>
              </p14:nvContentPartPr>
              <p14:xfrm>
                <a:off x="2644145" y="309447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AFA0DE-4F3A-4C75-A6F7-9A7F760CA7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1505" y="3031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C107D6C-2AFE-4850-A2BF-D846CA7AF76A}"/>
                    </a:ext>
                  </a:extLst>
                </p14:cNvPr>
                <p14:cNvContentPartPr/>
                <p14:nvPr/>
              </p14:nvContentPartPr>
              <p14:xfrm>
                <a:off x="2841425" y="26023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61225E-F3F1-4C57-AE5C-BB67140211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8785" y="2539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7C91461-DC81-4D3B-A63E-56B88C4CF302}"/>
                    </a:ext>
                  </a:extLst>
                </p14:cNvPr>
                <p14:cNvContentPartPr/>
                <p14:nvPr/>
              </p14:nvContentPartPr>
              <p14:xfrm>
                <a:off x="3249305" y="3164677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914D4B-01B9-42E8-BB30-0146D959F1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6665" y="31020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C74508-1584-49E3-AA0F-57486FF359AF}"/>
              </a:ext>
            </a:extLst>
          </p:cNvPr>
          <p:cNvGrpSpPr/>
          <p:nvPr/>
        </p:nvGrpSpPr>
        <p:grpSpPr>
          <a:xfrm>
            <a:off x="1113149" y="4074316"/>
            <a:ext cx="1325357" cy="1294200"/>
            <a:chOff x="2291705" y="2587957"/>
            <a:chExt cx="130968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3E670448-925A-4EAB-9C40-986C5FF73FD1}"/>
                    </a:ext>
                  </a:extLst>
                </p14:cNvPr>
                <p14:cNvContentPartPr/>
                <p14:nvPr/>
              </p14:nvContentPartPr>
              <p14:xfrm>
                <a:off x="2867345" y="2884597"/>
                <a:ext cx="285480" cy="64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F0D418-3C7C-473F-90F9-68E9618267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4705" y="2821957"/>
                  <a:ext cx="4111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A5E8459-58D2-4A9C-8DDA-658E255B763C}"/>
                    </a:ext>
                  </a:extLst>
                </p14:cNvPr>
                <p14:cNvContentPartPr/>
                <p14:nvPr/>
              </p14:nvContentPartPr>
              <p14:xfrm>
                <a:off x="2981825" y="3319477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34515-3A3C-4530-B58D-E64E61B001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9185" y="3256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FFA419D-3C3F-40A3-BE2B-D3A3E3A0794D}"/>
                    </a:ext>
                  </a:extLst>
                </p14:cNvPr>
                <p14:cNvContentPartPr/>
                <p14:nvPr/>
              </p14:nvContentPartPr>
              <p14:xfrm>
                <a:off x="2996225" y="3361597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436363-B03F-45F4-A1BF-4F85B87A72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3585" y="329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21D521A-4BB9-4C46-8FE6-3CCA35FEA67A}"/>
                    </a:ext>
                  </a:extLst>
                </p14:cNvPr>
                <p14:cNvContentPartPr/>
                <p14:nvPr/>
              </p14:nvContentPartPr>
              <p14:xfrm>
                <a:off x="3009905" y="3221197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8557CC-0853-422D-90C4-F39D55456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7265" y="31581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A462B27-A24F-4525-B9BB-9773A49D42B3}"/>
                    </a:ext>
                  </a:extLst>
                </p14:cNvPr>
                <p14:cNvContentPartPr/>
                <p14:nvPr/>
              </p14:nvContentPartPr>
              <p14:xfrm>
                <a:off x="3358745" y="2587957"/>
                <a:ext cx="242640" cy="43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DD38A5-751F-4D45-8FCB-24268A67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6105" y="2524957"/>
                  <a:ext cx="3682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7FE79A83-E0F8-4ECB-BA50-EA004FAA6BE3}"/>
                    </a:ext>
                  </a:extLst>
                </p14:cNvPr>
                <p14:cNvContentPartPr/>
                <p14:nvPr/>
              </p14:nvContentPartPr>
              <p14:xfrm>
                <a:off x="3460265" y="2826997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B9DB3-870C-410A-B459-868C4D65B5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7625" y="2764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7B1BFC9-CB76-4711-8B26-001292801044}"/>
                    </a:ext>
                  </a:extLst>
                </p14:cNvPr>
                <p14:cNvContentPartPr/>
                <p14:nvPr/>
              </p14:nvContentPartPr>
              <p14:xfrm>
                <a:off x="2291705" y="3249277"/>
                <a:ext cx="285480" cy="53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DF3115-932E-4559-8E37-86B74ACAF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8705" y="3186637"/>
                  <a:ext cx="4111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9A73F24-D620-4A7B-98D8-C8418E70D3E4}"/>
                    </a:ext>
                  </a:extLst>
                </p14:cNvPr>
                <p14:cNvContentPartPr/>
                <p14:nvPr/>
              </p14:nvContentPartPr>
              <p14:xfrm>
                <a:off x="2433185" y="3600637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A3F60A-2744-43FF-9BFF-4794DEB31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70185" y="3537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DDC1A7D-86A7-441E-9714-DC41FFE58CBE}"/>
                    </a:ext>
                  </a:extLst>
                </p14:cNvPr>
                <p14:cNvContentPartPr/>
                <p14:nvPr/>
              </p14:nvContentPartPr>
              <p14:xfrm>
                <a:off x="3063545" y="3713317"/>
                <a:ext cx="77040" cy="16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617436-C896-4375-ABB7-5D8F9F7489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0545" y="3650677"/>
                  <a:ext cx="202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99271AA-11B6-4221-9472-0790B1A4AD58}"/>
                    </a:ext>
                  </a:extLst>
                </p14:cNvPr>
                <p14:cNvContentPartPr/>
                <p14:nvPr/>
              </p14:nvContentPartPr>
              <p14:xfrm>
                <a:off x="2770865" y="3783517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4FA2D4-E640-4FCA-9A68-D081F6F01C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7865" y="37208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4D5CFD5-8D07-4872-9766-C2EE0B3791DD}"/>
                    </a:ext>
                  </a:extLst>
                </p14:cNvPr>
                <p14:cNvContentPartPr/>
                <p14:nvPr/>
              </p14:nvContentPartPr>
              <p14:xfrm>
                <a:off x="2644145" y="309447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AFA0DE-4F3A-4C75-A6F7-9A7F760CA7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1505" y="3031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C098AAB-82B5-4681-B42A-7681DBBBA188}"/>
                    </a:ext>
                  </a:extLst>
                </p14:cNvPr>
                <p14:cNvContentPartPr/>
                <p14:nvPr/>
              </p14:nvContentPartPr>
              <p14:xfrm>
                <a:off x="2841425" y="26023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61225E-F3F1-4C57-AE5C-BB67140211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8785" y="2539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F650F8E-C39D-437C-A2B2-B4FF2B267426}"/>
                    </a:ext>
                  </a:extLst>
                </p14:cNvPr>
                <p14:cNvContentPartPr/>
                <p14:nvPr/>
              </p14:nvContentPartPr>
              <p14:xfrm>
                <a:off x="3249305" y="3164677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914D4B-01B9-42E8-BB30-0146D959F1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6665" y="31020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15A7E956-8E81-4F2E-A9B9-743C3CEB3296}"/>
              </a:ext>
            </a:extLst>
          </p:cNvPr>
          <p:cNvGrpSpPr/>
          <p:nvPr/>
        </p:nvGrpSpPr>
        <p:grpSpPr>
          <a:xfrm>
            <a:off x="661579" y="2762660"/>
            <a:ext cx="1325357" cy="1294200"/>
            <a:chOff x="2291705" y="2587957"/>
            <a:chExt cx="1309680" cy="129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DA6B17-BAE9-4B88-987D-0F8733726C44}"/>
                    </a:ext>
                  </a:extLst>
                </p14:cNvPr>
                <p14:cNvContentPartPr/>
                <p14:nvPr/>
              </p14:nvContentPartPr>
              <p14:xfrm>
                <a:off x="2867345" y="2884597"/>
                <a:ext cx="285480" cy="649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6F0D418-3C7C-473F-90F9-68E96182678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804705" y="2821957"/>
                  <a:ext cx="411120" cy="77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E77B491-D088-4EF2-9AC7-3760D63C9B81}"/>
                    </a:ext>
                  </a:extLst>
                </p14:cNvPr>
                <p14:cNvContentPartPr/>
                <p14:nvPr/>
              </p14:nvContentPartPr>
              <p14:xfrm>
                <a:off x="2981825" y="3319477"/>
                <a:ext cx="36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51034515-3A3C-4530-B58D-E64E61B0013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19185" y="3256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2DF39B6-A855-491C-A82E-1FAD95C76FE4}"/>
                    </a:ext>
                  </a:extLst>
                </p14:cNvPr>
                <p14:cNvContentPartPr/>
                <p14:nvPr/>
              </p14:nvContentPartPr>
              <p14:xfrm>
                <a:off x="2996225" y="3361597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0436363-B03F-45F4-A1BF-4F85B87A721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3585" y="32985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FF0561-7D45-4848-96F1-89CA6A9DB3C6}"/>
                    </a:ext>
                  </a:extLst>
                </p14:cNvPr>
                <p14:cNvContentPartPr/>
                <p14:nvPr/>
              </p14:nvContentPartPr>
              <p14:xfrm>
                <a:off x="3009905" y="3221197"/>
                <a:ext cx="360" cy="3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8557CC-0853-422D-90C4-F39D5545604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47265" y="31581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8E672CD-74E3-4C8E-827F-9E13E18265B5}"/>
                    </a:ext>
                  </a:extLst>
                </p14:cNvPr>
                <p14:cNvContentPartPr/>
                <p14:nvPr/>
              </p14:nvContentPartPr>
              <p14:xfrm>
                <a:off x="3358745" y="2587957"/>
                <a:ext cx="242640" cy="439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CDD38A5-751F-4D45-8FCB-24268A673F1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296105" y="2524957"/>
                  <a:ext cx="36828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0FA24A3-6B14-48EF-8736-E547E09ACA25}"/>
                    </a:ext>
                  </a:extLst>
                </p14:cNvPr>
                <p14:cNvContentPartPr/>
                <p14:nvPr/>
              </p14:nvContentPartPr>
              <p14:xfrm>
                <a:off x="3460265" y="2826997"/>
                <a:ext cx="360" cy="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16B9DB3-870C-410A-B459-868C4D65B5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7625" y="2764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1782E2E-4BE1-4561-9BFD-3B525EB86394}"/>
                    </a:ext>
                  </a:extLst>
                </p14:cNvPr>
                <p14:cNvContentPartPr/>
                <p14:nvPr/>
              </p14:nvContentPartPr>
              <p14:xfrm>
                <a:off x="2291705" y="3249277"/>
                <a:ext cx="285480" cy="537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49DF3115-932E-4559-8E37-86B74ACAF65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228705" y="3186637"/>
                  <a:ext cx="411120" cy="66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EE9D8E8-230A-4AC2-BB8C-77842A1853C6}"/>
                    </a:ext>
                  </a:extLst>
                </p14:cNvPr>
                <p14:cNvContentPartPr/>
                <p14:nvPr/>
              </p14:nvContentPartPr>
              <p14:xfrm>
                <a:off x="2433185" y="3600637"/>
                <a:ext cx="360" cy="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5A3F60A-2744-43FF-9BFF-4794DEB317D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70185" y="353799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581CFDF-B96C-4B9E-8531-6719D0D77305}"/>
                    </a:ext>
                  </a:extLst>
                </p14:cNvPr>
                <p14:cNvContentPartPr/>
                <p14:nvPr/>
              </p14:nvContentPartPr>
              <p14:xfrm>
                <a:off x="3063545" y="3713317"/>
                <a:ext cx="77040" cy="168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F617436-C896-4375-ABB7-5D8F9F74890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00545" y="3650677"/>
                  <a:ext cx="20268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6A77FC-C254-4F90-BB0F-AEF356DA26E0}"/>
                    </a:ext>
                  </a:extLst>
                </p14:cNvPr>
                <p14:cNvContentPartPr/>
                <p14:nvPr/>
              </p14:nvContentPartPr>
              <p14:xfrm>
                <a:off x="2770865" y="3783517"/>
                <a:ext cx="360" cy="3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14FA2D4-E640-4FCA-9A68-D081F6F01C7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07865" y="372087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45DE933-C372-4971-AA6A-5ACBF4D373EC}"/>
                    </a:ext>
                  </a:extLst>
                </p14:cNvPr>
                <p14:cNvContentPartPr/>
                <p14:nvPr/>
              </p14:nvContentPartPr>
              <p14:xfrm>
                <a:off x="2644145" y="3094477"/>
                <a:ext cx="360" cy="3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5AFA0DE-4F3A-4C75-A6F7-9A7F760CA79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1505" y="30318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896F86F1-F04F-4013-B061-AE035EB60BFB}"/>
                    </a:ext>
                  </a:extLst>
                </p14:cNvPr>
                <p14:cNvContentPartPr/>
                <p14:nvPr/>
              </p14:nvContentPartPr>
              <p14:xfrm>
                <a:off x="2841425" y="2602357"/>
                <a:ext cx="3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61225E-F3F1-4C57-AE5C-BB671402110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778785" y="253935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A29F71A-0BFC-4CB9-B521-554D22580E07}"/>
                    </a:ext>
                  </a:extLst>
                </p14:cNvPr>
                <p14:cNvContentPartPr/>
                <p14:nvPr/>
              </p14:nvContentPartPr>
              <p14:xfrm>
                <a:off x="3249305" y="3164677"/>
                <a:ext cx="360" cy="3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E914D4B-01B9-42E8-BB30-0146D959F10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186665" y="3102037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45899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649B18-6691-4D49-BC77-3D1DA5C8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280" y="3227942"/>
            <a:ext cx="4902505" cy="33689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5CC894-5BA2-44DA-9AD4-1C942BFF406D}"/>
              </a:ext>
            </a:extLst>
          </p:cNvPr>
          <p:cNvSpPr txBox="1"/>
          <p:nvPr/>
        </p:nvSpPr>
        <p:spPr>
          <a:xfrm>
            <a:off x="716096" y="407161"/>
            <a:ext cx="10697379" cy="2744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Solution: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mbed or ‘fix’ the MOF to a water-resistant polymer matrix (a polymer + MOF ‘mixture’), so that water degradation is prevented, or, alternatively, use ‘MOF-like’ (silicate) structures, or, Mixed Matrix Membranes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(combining a permeable, 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non-hygroscopic or hydrophobic polymer mixture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and/or, </a:t>
            </a:r>
            <a:r>
              <a:rPr lang="en-US" sz="2400" b="1" i="1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aerogel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with MOF) that are more water-resistant than standard MOFs.            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see: S. </a:t>
            </a:r>
            <a:r>
              <a:rPr lang="en-US" sz="2400" b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Budhathoki</a:t>
            </a:r>
            <a:r>
              <a:rPr lang="en-US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</a:t>
            </a:r>
            <a:endParaRPr lang="en-US" sz="2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9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2666D85-DCE8-4BBA-9F05-26EA7DF80EEE}"/>
              </a:ext>
            </a:extLst>
          </p:cNvPr>
          <p:cNvSpPr txBox="1"/>
          <p:nvPr/>
        </p:nvSpPr>
        <p:spPr>
          <a:xfrm>
            <a:off x="257060" y="277655"/>
            <a:ext cx="11677879" cy="6756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2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 Applications</a:t>
            </a:r>
            <a:r>
              <a:rPr lang="en-US" sz="32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‘Insertion’ or integration of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MOFs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/MOF-like structures (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MMMs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2D or 3D arrays (‘stacks’) into/with complimentary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technology (i.e., 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existing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novel 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capture systems) for 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enhanced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2400" baseline="-250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adsorption/absorption (whether 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atmospheric, oceanic, or point source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	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Use of MOFs (or COFs – </a:t>
            </a:r>
            <a:r>
              <a:rPr lang="en-US" sz="24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covalent organic frameworks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‘molecular sieving’ and gas separation (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direct air capture) systems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COFs created via </a:t>
            </a:r>
            <a:r>
              <a:rPr lang="en-US" sz="24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reticular synthesis 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[see: </a:t>
            </a:r>
            <a:r>
              <a:rPr lang="en-US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Adotya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Balpande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ASU]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  <a:r>
              <a:rPr lang="en-US" sz="2400" i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(continued)….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CD1D8-DD4E-4A37-B047-EF2E1C30F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410" y="2507741"/>
            <a:ext cx="3437262" cy="25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3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5CB1E6-5D15-4721-BAD8-E6B5A4EB55A6}"/>
              </a:ext>
            </a:extLst>
          </p:cNvPr>
          <p:cNvSpPr txBox="1"/>
          <p:nvPr/>
        </p:nvSpPr>
        <p:spPr>
          <a:xfrm>
            <a:off x="275422" y="504296"/>
            <a:ext cx="11655845" cy="6837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Applications (continued):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Dedicated (specific) applications -- use of water-resistant (non </a:t>
            </a:r>
            <a:r>
              <a:rPr lang="en-US" sz="24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hygroscopic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400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stacked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2D</a:t>
            </a:r>
            <a:r>
              <a:rPr lang="en-US" sz="2400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/3D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arrays of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Mgf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MOFs </a:t>
            </a:r>
            <a:r>
              <a:rPr lang="en-US" sz="24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in: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(a fleet of) high-altitude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UAVs/dirigibles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(funded via public-private partnership) for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capturing 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atmospheric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				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at 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troposphere-stratosphere boundary 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[app. idea: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M. Ricciardi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en-US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B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Driven or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Autonomous vehicles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(consumer/corporate-enabled); MOF 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arrays/stacks as (built-in/standard equipment) 				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‘filters’ for capturing </a:t>
            </a:r>
            <a:r>
              <a:rPr lang="en-US" sz="1800" u="sng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ground-level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</a:t>
            </a:r>
            <a:r>
              <a:rPr lang="en-US" sz="1800" baseline="-25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[app. idea: </a:t>
            </a:r>
            <a:r>
              <a:rPr lang="en-US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Cogswell</a:t>
            </a: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800" u="sng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FDE72B-8555-45AD-9D1A-67E357305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31" y="1663546"/>
            <a:ext cx="3226611" cy="23635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09B53F-17F5-4A91-8005-624843FEFB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631" y="4351662"/>
            <a:ext cx="3226611" cy="236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9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23C89F-7373-417A-85C6-757A747FA634}"/>
              </a:ext>
            </a:extLst>
          </p:cNvPr>
          <p:cNvSpPr txBox="1"/>
          <p:nvPr/>
        </p:nvSpPr>
        <p:spPr>
          <a:xfrm>
            <a:off x="339687" y="232597"/>
            <a:ext cx="11512625" cy="662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Sequestration/Storage via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Repurposing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28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1] </a:t>
            </a:r>
            <a:r>
              <a:rPr lang="en-US" sz="24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2400" b="1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full containment conditions and high pressure) is dissolved into bio-degradable plastics; the pressure is then rapidly reduced, creating a bulky but light-weight foam (for reuse as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insulation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floatation devices/buoys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thus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repurposing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plastics. 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[see: </a:t>
            </a:r>
            <a:r>
              <a:rPr lang="en-US" sz="2400" b="1" dirty="0">
                <a:effectLst/>
                <a:latin typeface="CairoFont-16-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sz="2400" b="1" i="0" u="none" strike="noStrike" baseline="0" dirty="0">
                <a:latin typeface="CairoFont-16-0"/>
              </a:rPr>
              <a:t>Recycling and rheology of poly(lactic acid)(PLA) to make foams using 	supercritical fluid’</a:t>
            </a:r>
            <a:r>
              <a:rPr lang="en-US" sz="2400" b="0" i="0" u="none" strike="noStrike" baseline="0" dirty="0">
                <a:latin typeface="CairoFont-16-0"/>
              </a:rPr>
              <a:t>,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Lin 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al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iroFont-16-0"/>
              </a:rPr>
              <a:t>29 June 2021, </a:t>
            </a:r>
            <a:r>
              <a:rPr lang="en-US" sz="2400" b="0" i="1" u="none" strike="noStrike" baseline="0" dirty="0">
                <a:solidFill>
                  <a:srgbClr val="000000"/>
                </a:solidFill>
                <a:latin typeface="CairoFont-17-0"/>
              </a:rPr>
              <a:t>Physics of Fluids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CairoFont-16-0"/>
              </a:rPr>
              <a:t>.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airoFont-16-0"/>
              </a:rPr>
              <a:t>	</a:t>
            </a:r>
            <a:r>
              <a:rPr lang="en-US" sz="2400" b="1" i="0" u="none" strike="noStrike" baseline="0" dirty="0">
                <a:solidFill>
                  <a:srgbClr val="005A8D"/>
                </a:solidFill>
                <a:latin typeface="CairoFont-19-0"/>
              </a:rPr>
              <a:t>DOI: 10.1063/5.0050649 ]</a:t>
            </a:r>
            <a:endParaRPr lang="en-US" sz="2400" b="0" i="0" u="none" strike="noStrike" baseline="0" dirty="0">
              <a:solidFill>
                <a:srgbClr val="005A8D"/>
              </a:solidFill>
              <a:latin typeface="CairoFont-19-0"/>
            </a:endParaRPr>
          </a:p>
          <a:p>
            <a:pPr algn="l"/>
            <a:endParaRPr lang="en-US" sz="2400" dirty="0">
              <a:solidFill>
                <a:srgbClr val="005A8D"/>
              </a:solidFill>
              <a:effectLst/>
              <a:latin typeface="CairoFont-19-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2] Carbon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separation (e.g., via ‘molecular sieving’, MOFs / COFs) and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binding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Silicon to create </a:t>
            </a:r>
            <a:r>
              <a:rPr lang="en-US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SiC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(silicon carbide, aka: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carborundum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use </a:t>
            </a:r>
          </a:p>
          <a:p>
            <a:pPr algn="l"/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electronics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other </a:t>
            </a:r>
            <a:r>
              <a:rPr lang="en-US" sz="2400" b="1" u="sng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commercially valuable materials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     </a:t>
            </a:r>
          </a:p>
          <a:p>
            <a:pPr algn="l"/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see: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“Plant-based CO</a:t>
            </a:r>
            <a:r>
              <a:rPr lang="en-US" sz="16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drawdown and storage as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SiC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”,</a:t>
            </a: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Suzanne T. Thomas, 	</a:t>
            </a:r>
            <a:r>
              <a:rPr lang="en-US" sz="2400" b="1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Yongsoon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Shin, James J. La Clair, and Joseph P. Noel, 27 April 2021, </a:t>
            </a:r>
            <a:r>
              <a:rPr lang="en-US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RSC Advances</a:t>
            </a:r>
            <a:r>
              <a:rPr lang="en-US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b="1" dirty="0">
                <a:solidFill>
                  <a:srgbClr val="005A8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DOI: 10.1039/d1ra00954k ]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2641BC-C7E7-4C14-84C7-63A6A84C8F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550" y="4638100"/>
            <a:ext cx="2827662" cy="98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1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1140</Words>
  <Application>Microsoft Office PowerPoint</Application>
  <PresentationFormat>Widescreen</PresentationFormat>
  <Paragraphs>73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CairoFont-16-0</vt:lpstr>
      <vt:lpstr>CairoFont-17-0</vt:lpstr>
      <vt:lpstr>CairoFont-19-0</vt:lpstr>
      <vt:lpstr>Calibri</vt:lpstr>
      <vt:lpstr>Calibri Light</vt:lpstr>
      <vt:lpstr>CharterBT-Bold</vt:lpstr>
      <vt:lpstr>CharterBT-Roman</vt:lpstr>
      <vt:lpstr>CMSY10</vt:lpstr>
      <vt:lpstr>NimbusRomNo9L-Regu</vt:lpstr>
      <vt:lpstr>Office Theme</vt:lpstr>
      <vt:lpstr>MOFs for DAC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MOFs for DAC</dc:title>
  <dc:creator>M. Ricciardi</dc:creator>
  <cp:lastModifiedBy>M. Ricciardi</cp:lastModifiedBy>
  <cp:revision>90</cp:revision>
  <dcterms:created xsi:type="dcterms:W3CDTF">2021-08-26T04:49:09Z</dcterms:created>
  <dcterms:modified xsi:type="dcterms:W3CDTF">2021-09-23T16:54:11Z</dcterms:modified>
</cp:coreProperties>
</file>